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6" r:id="rId2"/>
    <p:sldMasterId id="2147483674" r:id="rId3"/>
    <p:sldMasterId id="2147483696" r:id="rId4"/>
  </p:sldMasterIdLst>
  <p:notesMasterIdLst>
    <p:notesMasterId r:id="rId21"/>
  </p:notesMasterIdLst>
  <p:sldIdLst>
    <p:sldId id="256" r:id="rId5"/>
    <p:sldId id="268" r:id="rId6"/>
    <p:sldId id="264" r:id="rId7"/>
    <p:sldId id="269" r:id="rId8"/>
    <p:sldId id="270" r:id="rId9"/>
    <p:sldId id="274" r:id="rId10"/>
    <p:sldId id="293" r:id="rId11"/>
    <p:sldId id="277" r:id="rId12"/>
    <p:sldId id="267" r:id="rId13"/>
    <p:sldId id="266" r:id="rId14"/>
    <p:sldId id="292" r:id="rId15"/>
    <p:sldId id="279" r:id="rId16"/>
    <p:sldId id="283" r:id="rId17"/>
    <p:sldId id="285" r:id="rId18"/>
    <p:sldId id="286" r:id="rId19"/>
    <p:sldId id="259" r:id="rId20"/>
  </p:sldIdLst>
  <p:sldSz cx="9144000" cy="6858000" type="screen4x3"/>
  <p:notesSz cx="6858000" cy="9144000"/>
  <p:defaultTextStyle>
    <a:defPPr>
      <a:defRPr lang="lb-L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56" autoAdjust="0"/>
    <p:restoredTop sz="92571" autoAdjust="0"/>
  </p:normalViewPr>
  <p:slideViewPr>
    <p:cSldViewPr>
      <p:cViewPr>
        <p:scale>
          <a:sx n="75" d="100"/>
          <a:sy n="75" d="100"/>
        </p:scale>
        <p:origin x="964" y="-4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Mappe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ropbox\_INSPECTORAT\Statistik\Statistik%202017\Region%20Nord\Powerpoint\Annexe%20Powerpoint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ropbox\_INSPECTORAT\Statistik\Statistik%202017\Region%20Nord\Powerpoint\Annexe%20Powerpoint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ropbox\_INSPECTORAT\Statistik\Statistik%202017\Region%20Nord\Powerpoint\Annexe%20Powerpoint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Mappe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ropbox\_INSPECTORAT\Statistik\Statistik%202017\Region%20Nord\Powerpoint\Annexe%20Powerpoint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ropbox\_INSPECTORAT\Statistik\Statistik%202017\Region%20Nord\Powerpoint\Annexe%20Powerpoint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ropbox\_INSPECTORAT\Statistik\Statistik%202017\Region%20Nord\Powerpoint\Annexe%20Powerpoint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ropbox\_INSPECTORAT\Statistik\Statistik%202017\Region%20Nord\Powerpoint\Annexe%20Powerpoint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ropbox\_INSPECTORAT\Statistik\Statistik%202017\Region%20Nord\Powerpoint\Annexe%20Powerpoint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ropbox\_INSPECTORAT\Statistik\Statistik%202017\Region%20Nord\Powerpoint\Annexe%20Powerpoint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ropbox\_INSPECTORAT\Statistik\Statistik%202017\Region%20Nord\Powerpoint\Annexe%20Powerpoint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Tabelle1!$A$1:$A$37</c:f>
              <c:strCache>
                <c:ptCount val="37"/>
                <c:pt idx="0">
                  <c:v>ALEBESCH</c:v>
                </c:pt>
                <c:pt idx="1">
                  <c:v>BECKERICH</c:v>
                </c:pt>
                <c:pt idx="2">
                  <c:v>BETTENDORF</c:v>
                </c:pt>
                <c:pt idx="3">
                  <c:v>BOULAIDE</c:v>
                </c:pt>
                <c:pt idx="4">
                  <c:v>BOURSCHEID</c:v>
                </c:pt>
                <c:pt idx="5">
                  <c:v>CIS LAC DE LA HAUTE SÛRE</c:v>
                </c:pt>
                <c:pt idx="6">
                  <c:v>CLERVAUX</c:v>
                </c:pt>
                <c:pt idx="7">
                  <c:v>COLMAR-BERG</c:v>
                </c:pt>
                <c:pt idx="8">
                  <c:v>DIEKIRCH</c:v>
                </c:pt>
                <c:pt idx="9">
                  <c:v>DONCOLS-SOLLER</c:v>
                </c:pt>
                <c:pt idx="10">
                  <c:v>ELL</c:v>
                </c:pt>
                <c:pt idx="11">
                  <c:v>ESCH-SÛRE</c:v>
                </c:pt>
                <c:pt idx="12">
                  <c:v>ETTELBRUCK</c:v>
                </c:pt>
                <c:pt idx="13">
                  <c:v>FEULEN</c:v>
                </c:pt>
                <c:pt idx="14">
                  <c:v>GOESDORF</c:v>
                </c:pt>
                <c:pt idx="15">
                  <c:v>GREVELS</c:v>
                </c:pt>
                <c:pt idx="16">
                  <c:v>GROUSBOUS-PREIZERDAUL</c:v>
                </c:pt>
                <c:pt idx="17">
                  <c:v>HOSINGEN</c:v>
                </c:pt>
                <c:pt idx="18">
                  <c:v>INGELDORF</c:v>
                </c:pt>
                <c:pt idx="19">
                  <c:v>MERTZIG</c:v>
                </c:pt>
                <c:pt idx="20">
                  <c:v>NOERTRANGE</c:v>
                </c:pt>
                <c:pt idx="21">
                  <c:v>PREIZERDAUL</c:v>
                </c:pt>
                <c:pt idx="22">
                  <c:v>RAMBROUCH</c:v>
                </c:pt>
                <c:pt idx="23">
                  <c:v>REDANGE</c:v>
                </c:pt>
                <c:pt idx="24">
                  <c:v>SAEUL</c:v>
                </c:pt>
                <c:pt idx="25">
                  <c:v>SCHIEREN</c:v>
                </c:pt>
                <c:pt idx="26">
                  <c:v>TANDEL</c:v>
                </c:pt>
                <c:pt idx="27">
                  <c:v>TROISVIERGES</c:v>
                </c:pt>
                <c:pt idx="28">
                  <c:v>USELDANGE</c:v>
                </c:pt>
                <c:pt idx="29">
                  <c:v>VIANDEN</c:v>
                </c:pt>
                <c:pt idx="30">
                  <c:v>VICHTEN</c:v>
                </c:pt>
                <c:pt idx="31">
                  <c:v>WEILER-PUTSCHEID</c:v>
                </c:pt>
                <c:pt idx="32">
                  <c:v>WEISWAMPACH</c:v>
                </c:pt>
                <c:pt idx="33">
                  <c:v>WILTZ</c:v>
                </c:pt>
                <c:pt idx="34">
                  <c:v>WINCRANGE</c:v>
                </c:pt>
                <c:pt idx="35">
                  <c:v>GOODYEAR*</c:v>
                </c:pt>
                <c:pt idx="36">
                  <c:v>SEO*</c:v>
                </c:pt>
              </c:strCache>
            </c:strRef>
          </c:cat>
          <c:val>
            <c:numRef>
              <c:f>Tabelle1!$B$1:$B$37</c:f>
              <c:numCache>
                <c:formatCode>General</c:formatCode>
                <c:ptCount val="37"/>
                <c:pt idx="0">
                  <c:v>8</c:v>
                </c:pt>
                <c:pt idx="1">
                  <c:v>8</c:v>
                </c:pt>
                <c:pt idx="2">
                  <c:v>5</c:v>
                </c:pt>
                <c:pt idx="3">
                  <c:v>6</c:v>
                </c:pt>
                <c:pt idx="4">
                  <c:v>4</c:v>
                </c:pt>
                <c:pt idx="5">
                  <c:v>6</c:v>
                </c:pt>
                <c:pt idx="6">
                  <c:v>25</c:v>
                </c:pt>
                <c:pt idx="7">
                  <c:v>6</c:v>
                </c:pt>
                <c:pt idx="8">
                  <c:v>28</c:v>
                </c:pt>
                <c:pt idx="9">
                  <c:v>5</c:v>
                </c:pt>
                <c:pt idx="10">
                  <c:v>6</c:v>
                </c:pt>
                <c:pt idx="11">
                  <c:v>4</c:v>
                </c:pt>
                <c:pt idx="12">
                  <c:v>56</c:v>
                </c:pt>
                <c:pt idx="13">
                  <c:v>5</c:v>
                </c:pt>
                <c:pt idx="14">
                  <c:v>3</c:v>
                </c:pt>
                <c:pt idx="15">
                  <c:v>6</c:v>
                </c:pt>
                <c:pt idx="16">
                  <c:v>5</c:v>
                </c:pt>
                <c:pt idx="17">
                  <c:v>12</c:v>
                </c:pt>
                <c:pt idx="18">
                  <c:v>11</c:v>
                </c:pt>
                <c:pt idx="19">
                  <c:v>4</c:v>
                </c:pt>
                <c:pt idx="20">
                  <c:v>5</c:v>
                </c:pt>
                <c:pt idx="21">
                  <c:v>7</c:v>
                </c:pt>
                <c:pt idx="22">
                  <c:v>11</c:v>
                </c:pt>
                <c:pt idx="23">
                  <c:v>26</c:v>
                </c:pt>
                <c:pt idx="24">
                  <c:v>0</c:v>
                </c:pt>
                <c:pt idx="25">
                  <c:v>5</c:v>
                </c:pt>
                <c:pt idx="26">
                  <c:v>6</c:v>
                </c:pt>
                <c:pt idx="27">
                  <c:v>7</c:v>
                </c:pt>
                <c:pt idx="28">
                  <c:v>17</c:v>
                </c:pt>
                <c:pt idx="29">
                  <c:v>19</c:v>
                </c:pt>
                <c:pt idx="30">
                  <c:v>4</c:v>
                </c:pt>
                <c:pt idx="31">
                  <c:v>5</c:v>
                </c:pt>
                <c:pt idx="32">
                  <c:v>10</c:v>
                </c:pt>
                <c:pt idx="33">
                  <c:v>25</c:v>
                </c:pt>
                <c:pt idx="34">
                  <c:v>15</c:v>
                </c:pt>
                <c:pt idx="35">
                  <c:v>30</c:v>
                </c:pt>
                <c:pt idx="3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94-4952-8913-E02BD46823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08539912"/>
        <c:axId val="508540568"/>
      </c:barChart>
      <c:catAx>
        <c:axId val="508539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508540568"/>
        <c:crosses val="autoZero"/>
        <c:auto val="1"/>
        <c:lblAlgn val="ctr"/>
        <c:lblOffset val="100"/>
        <c:noMultiLvlLbl val="0"/>
      </c:catAx>
      <c:valAx>
        <c:axId val="5085405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508539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 b="1">
          <a:latin typeface="Arial Narrow" panose="020B0606020202030204" pitchFamily="34" charset="0"/>
        </a:defRPr>
      </a:pPr>
      <a:endParaRPr lang="de-DE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de-LU" sz="1200"/>
              <a:t>BRANDEINSÄTZE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'NACH MONAT'!$A$5:$A$16</c:f>
              <c:strCache>
                <c:ptCount val="12"/>
                <c:pt idx="0">
                  <c:v>Januar</c:v>
                </c:pt>
                <c:pt idx="1">
                  <c:v>Februar</c:v>
                </c:pt>
                <c:pt idx="2">
                  <c:v>März</c:v>
                </c:pt>
                <c:pt idx="3">
                  <c:v>April</c:v>
                </c:pt>
                <c:pt idx="4">
                  <c:v>Mai</c:v>
                </c:pt>
                <c:pt idx="5">
                  <c:v>Juni</c:v>
                </c:pt>
                <c:pt idx="6">
                  <c:v>Juli</c:v>
                </c:pt>
                <c:pt idx="7">
                  <c:v>August</c:v>
                </c:pt>
                <c:pt idx="8">
                  <c:v>September</c:v>
                </c:pt>
                <c:pt idx="9">
                  <c:v>Oktober</c:v>
                </c:pt>
                <c:pt idx="10">
                  <c:v>November</c:v>
                </c:pt>
                <c:pt idx="11">
                  <c:v>Dezember</c:v>
                </c:pt>
              </c:strCache>
            </c:strRef>
          </c:cat>
          <c:val>
            <c:numRef>
              <c:f>'NACH MONAT'!$C$5:$C$16</c:f>
              <c:numCache>
                <c:formatCode>General</c:formatCode>
                <c:ptCount val="12"/>
                <c:pt idx="0">
                  <c:v>48</c:v>
                </c:pt>
                <c:pt idx="1">
                  <c:v>19</c:v>
                </c:pt>
                <c:pt idx="2">
                  <c:v>19</c:v>
                </c:pt>
                <c:pt idx="3">
                  <c:v>19</c:v>
                </c:pt>
                <c:pt idx="4">
                  <c:v>24</c:v>
                </c:pt>
                <c:pt idx="5">
                  <c:v>25</c:v>
                </c:pt>
                <c:pt idx="6">
                  <c:v>43</c:v>
                </c:pt>
                <c:pt idx="7">
                  <c:v>49</c:v>
                </c:pt>
                <c:pt idx="8">
                  <c:v>41</c:v>
                </c:pt>
                <c:pt idx="9">
                  <c:v>43</c:v>
                </c:pt>
                <c:pt idx="10">
                  <c:v>40</c:v>
                </c:pt>
                <c:pt idx="11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B1-423C-97A5-526CFFF152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64227568"/>
        <c:axId val="464220024"/>
      </c:areaChart>
      <c:catAx>
        <c:axId val="4642275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464220024"/>
        <c:crosses val="autoZero"/>
        <c:auto val="1"/>
        <c:lblAlgn val="ctr"/>
        <c:lblOffset val="100"/>
        <c:noMultiLvlLbl val="0"/>
      </c:catAx>
      <c:valAx>
        <c:axId val="464220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4642275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 b="1">
          <a:latin typeface="Arial Narrow" panose="020B0606020202030204" pitchFamily="34" charset="0"/>
        </a:defRPr>
      </a:pPr>
      <a:endParaRPr lang="de-DE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de-LU" sz="1200" dirty="0"/>
              <a:t>FIRST RESPONDER EINSÄTZE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'NACH MONAT'!$A$5:$A$16</c:f>
              <c:strCache>
                <c:ptCount val="12"/>
                <c:pt idx="0">
                  <c:v>Januar</c:v>
                </c:pt>
                <c:pt idx="1">
                  <c:v>Februar</c:v>
                </c:pt>
                <c:pt idx="2">
                  <c:v>März</c:v>
                </c:pt>
                <c:pt idx="3">
                  <c:v>April</c:v>
                </c:pt>
                <c:pt idx="4">
                  <c:v>Mai</c:v>
                </c:pt>
                <c:pt idx="5">
                  <c:v>Juni</c:v>
                </c:pt>
                <c:pt idx="6">
                  <c:v>Juli</c:v>
                </c:pt>
                <c:pt idx="7">
                  <c:v>August</c:v>
                </c:pt>
                <c:pt idx="8">
                  <c:v>September</c:v>
                </c:pt>
                <c:pt idx="9">
                  <c:v>Oktober</c:v>
                </c:pt>
                <c:pt idx="10">
                  <c:v>November</c:v>
                </c:pt>
                <c:pt idx="11">
                  <c:v>Dezember</c:v>
                </c:pt>
              </c:strCache>
            </c:strRef>
          </c:cat>
          <c:val>
            <c:numRef>
              <c:f>'NACH MONAT'!$D$5:$D$16</c:f>
              <c:numCache>
                <c:formatCode>General</c:formatCode>
                <c:ptCount val="12"/>
                <c:pt idx="0">
                  <c:v>61</c:v>
                </c:pt>
                <c:pt idx="1">
                  <c:v>79</c:v>
                </c:pt>
                <c:pt idx="2">
                  <c:v>63</c:v>
                </c:pt>
                <c:pt idx="3">
                  <c:v>63</c:v>
                </c:pt>
                <c:pt idx="4">
                  <c:v>79</c:v>
                </c:pt>
                <c:pt idx="5">
                  <c:v>75</c:v>
                </c:pt>
                <c:pt idx="6">
                  <c:v>58</c:v>
                </c:pt>
                <c:pt idx="7">
                  <c:v>53</c:v>
                </c:pt>
                <c:pt idx="8">
                  <c:v>34</c:v>
                </c:pt>
                <c:pt idx="9">
                  <c:v>39</c:v>
                </c:pt>
                <c:pt idx="10">
                  <c:v>31</c:v>
                </c:pt>
                <c:pt idx="11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9F-420E-A4DB-95059CB4E0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4497304"/>
        <c:axId val="484495992"/>
      </c:areaChart>
      <c:catAx>
        <c:axId val="4844973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484495992"/>
        <c:crosses val="autoZero"/>
        <c:auto val="1"/>
        <c:lblAlgn val="ctr"/>
        <c:lblOffset val="100"/>
        <c:noMultiLvlLbl val="0"/>
      </c:catAx>
      <c:valAx>
        <c:axId val="484495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4844973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 b="1">
          <a:latin typeface="Arial Narrow" panose="020B0606020202030204" pitchFamily="34" charset="0"/>
        </a:defRPr>
      </a:pPr>
      <a:endParaRPr lang="de-DE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de-LU" sz="1200" dirty="0"/>
              <a:t>GESAMTEINSÄTZE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6"/>
            </a:solidFill>
            <a:ln>
              <a:noFill/>
            </a:ln>
            <a:effectLst/>
          </c:spPr>
          <c:cat>
            <c:strRef>
              <c:f>'NACH MONAT'!$A$5:$A$16</c:f>
              <c:strCache>
                <c:ptCount val="12"/>
                <c:pt idx="0">
                  <c:v>Januar</c:v>
                </c:pt>
                <c:pt idx="1">
                  <c:v>Februar</c:v>
                </c:pt>
                <c:pt idx="2">
                  <c:v>März</c:v>
                </c:pt>
                <c:pt idx="3">
                  <c:v>April</c:v>
                </c:pt>
                <c:pt idx="4">
                  <c:v>Mai</c:v>
                </c:pt>
                <c:pt idx="5">
                  <c:v>Juni</c:v>
                </c:pt>
                <c:pt idx="6">
                  <c:v>Juli</c:v>
                </c:pt>
                <c:pt idx="7">
                  <c:v>August</c:v>
                </c:pt>
                <c:pt idx="8">
                  <c:v>September</c:v>
                </c:pt>
                <c:pt idx="9">
                  <c:v>Oktober</c:v>
                </c:pt>
                <c:pt idx="10">
                  <c:v>November</c:v>
                </c:pt>
                <c:pt idx="11">
                  <c:v>Dezember</c:v>
                </c:pt>
              </c:strCache>
            </c:strRef>
          </c:cat>
          <c:val>
            <c:numRef>
              <c:f>'NACH MONAT'!$E$5:$E$16</c:f>
              <c:numCache>
                <c:formatCode>General</c:formatCode>
                <c:ptCount val="12"/>
                <c:pt idx="0">
                  <c:v>297</c:v>
                </c:pt>
                <c:pt idx="1">
                  <c:v>234</c:v>
                </c:pt>
                <c:pt idx="2">
                  <c:v>185</c:v>
                </c:pt>
                <c:pt idx="3">
                  <c:v>195</c:v>
                </c:pt>
                <c:pt idx="4">
                  <c:v>233</c:v>
                </c:pt>
                <c:pt idx="5">
                  <c:v>265</c:v>
                </c:pt>
                <c:pt idx="6">
                  <c:v>401</c:v>
                </c:pt>
                <c:pt idx="7">
                  <c:v>327</c:v>
                </c:pt>
                <c:pt idx="8">
                  <c:v>248</c:v>
                </c:pt>
                <c:pt idx="9">
                  <c:v>222</c:v>
                </c:pt>
                <c:pt idx="10">
                  <c:v>174</c:v>
                </c:pt>
                <c:pt idx="11">
                  <c:v>174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3D-48F6-91D4-4E1133F06D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26308920"/>
        <c:axId val="526302688"/>
      </c:areaChart>
      <c:catAx>
        <c:axId val="526308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526302688"/>
        <c:crosses val="autoZero"/>
        <c:auto val="1"/>
        <c:lblAlgn val="ctr"/>
        <c:lblOffset val="100"/>
        <c:noMultiLvlLbl val="0"/>
      </c:catAx>
      <c:valAx>
        <c:axId val="526302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52630892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 b="1">
          <a:latin typeface="Arial Narrow" panose="020B0606020202030204" pitchFamily="34" charset="0"/>
        </a:defRPr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Tabelle5!$A$1:$A$37</c:f>
              <c:strCache>
                <c:ptCount val="37"/>
                <c:pt idx="0">
                  <c:v>ALEBESCH</c:v>
                </c:pt>
                <c:pt idx="1">
                  <c:v>BECKERICH</c:v>
                </c:pt>
                <c:pt idx="2">
                  <c:v>BETTENDORF</c:v>
                </c:pt>
                <c:pt idx="3">
                  <c:v>BOULAIDE</c:v>
                </c:pt>
                <c:pt idx="4">
                  <c:v>BOURSCHEID</c:v>
                </c:pt>
                <c:pt idx="5">
                  <c:v>CIS LAC DE LA HAUTE SÛRE</c:v>
                </c:pt>
                <c:pt idx="6">
                  <c:v>CLERVAUX</c:v>
                </c:pt>
                <c:pt idx="7">
                  <c:v>COLMAR-BERG</c:v>
                </c:pt>
                <c:pt idx="8">
                  <c:v>DIEKIRCH</c:v>
                </c:pt>
                <c:pt idx="9">
                  <c:v>DONCOLS-SOLLER</c:v>
                </c:pt>
                <c:pt idx="10">
                  <c:v>ELL</c:v>
                </c:pt>
                <c:pt idx="11">
                  <c:v>ESCH-SÛRE</c:v>
                </c:pt>
                <c:pt idx="12">
                  <c:v>ETTELBRUCK</c:v>
                </c:pt>
                <c:pt idx="13">
                  <c:v>FEULEN</c:v>
                </c:pt>
                <c:pt idx="14">
                  <c:v>GOESDORF</c:v>
                </c:pt>
                <c:pt idx="15">
                  <c:v>GREVELS</c:v>
                </c:pt>
                <c:pt idx="16">
                  <c:v>GROUSBOUS-PREIZERDAUL</c:v>
                </c:pt>
                <c:pt idx="17">
                  <c:v>HOSINGEN</c:v>
                </c:pt>
                <c:pt idx="18">
                  <c:v>INGELDORF</c:v>
                </c:pt>
                <c:pt idx="19">
                  <c:v>MERTZIG</c:v>
                </c:pt>
                <c:pt idx="20">
                  <c:v>NOERTRANGE</c:v>
                </c:pt>
                <c:pt idx="21">
                  <c:v>PREIZERDAUL</c:v>
                </c:pt>
                <c:pt idx="22">
                  <c:v>RAMBROUCH</c:v>
                </c:pt>
                <c:pt idx="23">
                  <c:v>REDANGE</c:v>
                </c:pt>
                <c:pt idx="24">
                  <c:v>SAEUL</c:v>
                </c:pt>
                <c:pt idx="25">
                  <c:v>SCHIEREN</c:v>
                </c:pt>
                <c:pt idx="26">
                  <c:v>TANDEL</c:v>
                </c:pt>
                <c:pt idx="27">
                  <c:v>TROISVIERGES</c:v>
                </c:pt>
                <c:pt idx="28">
                  <c:v>USELDANGE</c:v>
                </c:pt>
                <c:pt idx="29">
                  <c:v>VIANDEN</c:v>
                </c:pt>
                <c:pt idx="30">
                  <c:v>VICHTEN</c:v>
                </c:pt>
                <c:pt idx="31">
                  <c:v>WEILER-PUTSCHEID</c:v>
                </c:pt>
                <c:pt idx="32">
                  <c:v>WEISWAMPACH</c:v>
                </c:pt>
                <c:pt idx="33">
                  <c:v>WILTZ</c:v>
                </c:pt>
                <c:pt idx="34">
                  <c:v>WINCRANGE</c:v>
                </c:pt>
                <c:pt idx="35">
                  <c:v>GOODYEAR*</c:v>
                </c:pt>
                <c:pt idx="36">
                  <c:v>SEO*</c:v>
                </c:pt>
              </c:strCache>
            </c:strRef>
          </c:cat>
          <c:val>
            <c:numRef>
              <c:f>Tabelle5!$B$1:$B$37</c:f>
              <c:numCache>
                <c:formatCode>General</c:formatCode>
                <c:ptCount val="37"/>
                <c:pt idx="0">
                  <c:v>50</c:v>
                </c:pt>
                <c:pt idx="1">
                  <c:v>20</c:v>
                </c:pt>
                <c:pt idx="2">
                  <c:v>54</c:v>
                </c:pt>
                <c:pt idx="3">
                  <c:v>11</c:v>
                </c:pt>
                <c:pt idx="4">
                  <c:v>42</c:v>
                </c:pt>
                <c:pt idx="5">
                  <c:v>65</c:v>
                </c:pt>
                <c:pt idx="6">
                  <c:v>93</c:v>
                </c:pt>
                <c:pt idx="7">
                  <c:v>58</c:v>
                </c:pt>
                <c:pt idx="8">
                  <c:v>129</c:v>
                </c:pt>
                <c:pt idx="9">
                  <c:v>21</c:v>
                </c:pt>
                <c:pt idx="10">
                  <c:v>9</c:v>
                </c:pt>
                <c:pt idx="11">
                  <c:v>19</c:v>
                </c:pt>
                <c:pt idx="12">
                  <c:v>223</c:v>
                </c:pt>
                <c:pt idx="13">
                  <c:v>31</c:v>
                </c:pt>
                <c:pt idx="14">
                  <c:v>47</c:v>
                </c:pt>
                <c:pt idx="15">
                  <c:v>36</c:v>
                </c:pt>
                <c:pt idx="16">
                  <c:v>12</c:v>
                </c:pt>
                <c:pt idx="17">
                  <c:v>72</c:v>
                </c:pt>
                <c:pt idx="18">
                  <c:v>62</c:v>
                </c:pt>
                <c:pt idx="19">
                  <c:v>17</c:v>
                </c:pt>
                <c:pt idx="20">
                  <c:v>13</c:v>
                </c:pt>
                <c:pt idx="21">
                  <c:v>35</c:v>
                </c:pt>
                <c:pt idx="22">
                  <c:v>24</c:v>
                </c:pt>
                <c:pt idx="23">
                  <c:v>81</c:v>
                </c:pt>
                <c:pt idx="24">
                  <c:v>12</c:v>
                </c:pt>
                <c:pt idx="25">
                  <c:v>43</c:v>
                </c:pt>
                <c:pt idx="26">
                  <c:v>32</c:v>
                </c:pt>
                <c:pt idx="27">
                  <c:v>42</c:v>
                </c:pt>
                <c:pt idx="28">
                  <c:v>30</c:v>
                </c:pt>
                <c:pt idx="29">
                  <c:v>81</c:v>
                </c:pt>
                <c:pt idx="30">
                  <c:v>15</c:v>
                </c:pt>
                <c:pt idx="31">
                  <c:v>17</c:v>
                </c:pt>
                <c:pt idx="32">
                  <c:v>36</c:v>
                </c:pt>
                <c:pt idx="33">
                  <c:v>99</c:v>
                </c:pt>
                <c:pt idx="34">
                  <c:v>33</c:v>
                </c:pt>
                <c:pt idx="35">
                  <c:v>181</c:v>
                </c:pt>
                <c:pt idx="36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15-4CF0-8B0E-35C438CD17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68065168"/>
        <c:axId val="468065496"/>
      </c:barChart>
      <c:catAx>
        <c:axId val="468065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468065496"/>
        <c:crosses val="autoZero"/>
        <c:auto val="1"/>
        <c:lblAlgn val="ctr"/>
        <c:lblOffset val="100"/>
        <c:noMultiLvlLbl val="0"/>
      </c:catAx>
      <c:valAx>
        <c:axId val="468065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468065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latin typeface="Arial Narrow" panose="020B0606020202030204" pitchFamily="34" charset="0"/>
        </a:defRPr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'GESAMT TE'!$A$1:$A$14</c:f>
              <c:strCache>
                <c:ptCount val="14"/>
                <c:pt idx="0">
                  <c:v>Alebësch</c:v>
                </c:pt>
                <c:pt idx="1">
                  <c:v>Boulaide</c:v>
                </c:pt>
                <c:pt idx="2">
                  <c:v>Bourscheid</c:v>
                </c:pt>
                <c:pt idx="3">
                  <c:v>Clervaux</c:v>
                </c:pt>
                <c:pt idx="4">
                  <c:v>Goesdorf</c:v>
                </c:pt>
                <c:pt idx="5">
                  <c:v>Grevels</c:v>
                </c:pt>
                <c:pt idx="6">
                  <c:v>Grousbous-Préizerdaul</c:v>
                </c:pt>
                <c:pt idx="7">
                  <c:v>CISLAC - Stauséigemeng</c:v>
                </c:pt>
                <c:pt idx="8">
                  <c:v>Troisvierges</c:v>
                </c:pt>
                <c:pt idx="9">
                  <c:v>Useldange</c:v>
                </c:pt>
                <c:pt idx="10">
                  <c:v>Vianden</c:v>
                </c:pt>
                <c:pt idx="11">
                  <c:v>Vichten</c:v>
                </c:pt>
                <c:pt idx="12">
                  <c:v>Weiswampach</c:v>
                </c:pt>
                <c:pt idx="13">
                  <c:v>Wincrange</c:v>
                </c:pt>
              </c:strCache>
            </c:strRef>
          </c:cat>
          <c:val>
            <c:numRef>
              <c:f>'GESAMT TE'!$B$1:$B$14</c:f>
              <c:numCache>
                <c:formatCode>General</c:formatCode>
                <c:ptCount val="14"/>
                <c:pt idx="0">
                  <c:v>37</c:v>
                </c:pt>
                <c:pt idx="1">
                  <c:v>24</c:v>
                </c:pt>
                <c:pt idx="2">
                  <c:v>42</c:v>
                </c:pt>
                <c:pt idx="3">
                  <c:v>155</c:v>
                </c:pt>
                <c:pt idx="4">
                  <c:v>24</c:v>
                </c:pt>
                <c:pt idx="5">
                  <c:v>16</c:v>
                </c:pt>
                <c:pt idx="6">
                  <c:v>30</c:v>
                </c:pt>
                <c:pt idx="7">
                  <c:v>39</c:v>
                </c:pt>
                <c:pt idx="8">
                  <c:v>47</c:v>
                </c:pt>
                <c:pt idx="9">
                  <c:v>39</c:v>
                </c:pt>
                <c:pt idx="10">
                  <c:v>73</c:v>
                </c:pt>
                <c:pt idx="11">
                  <c:v>14</c:v>
                </c:pt>
                <c:pt idx="12">
                  <c:v>56</c:v>
                </c:pt>
                <c:pt idx="13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AB-47EB-8864-5B269832C1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59836200"/>
        <c:axId val="359836528"/>
      </c:barChart>
      <c:catAx>
        <c:axId val="359836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359836528"/>
        <c:crosses val="autoZero"/>
        <c:auto val="1"/>
        <c:lblAlgn val="ctr"/>
        <c:lblOffset val="100"/>
        <c:noMultiLvlLbl val="0"/>
      </c:catAx>
      <c:valAx>
        <c:axId val="359836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359836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 b="1">
          <a:latin typeface="Arial Narrow" panose="020B0606020202030204" pitchFamily="34" charset="0"/>
        </a:defRPr>
      </a:pPr>
      <a:endParaRPr lang="de-D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'GESAMT PRO WEHR'!$A$1:$A$37</c:f>
              <c:strCache>
                <c:ptCount val="37"/>
                <c:pt idx="0">
                  <c:v>ALEBESCH</c:v>
                </c:pt>
                <c:pt idx="1">
                  <c:v>BECKERICH</c:v>
                </c:pt>
                <c:pt idx="2">
                  <c:v>BETTENDORF</c:v>
                </c:pt>
                <c:pt idx="3">
                  <c:v>BOULAIDE</c:v>
                </c:pt>
                <c:pt idx="4">
                  <c:v>BOURSCHEID</c:v>
                </c:pt>
                <c:pt idx="5">
                  <c:v>CIS LAC DE LA HAUTE SÛRE</c:v>
                </c:pt>
                <c:pt idx="6">
                  <c:v>CLERVAUX</c:v>
                </c:pt>
                <c:pt idx="7">
                  <c:v>COLMAR-BERG</c:v>
                </c:pt>
                <c:pt idx="8">
                  <c:v>DIEKIRCH</c:v>
                </c:pt>
                <c:pt idx="9">
                  <c:v>DONCOLS-SOLLER</c:v>
                </c:pt>
                <c:pt idx="10">
                  <c:v>ELL</c:v>
                </c:pt>
                <c:pt idx="11">
                  <c:v>ESCH-SÛRE</c:v>
                </c:pt>
                <c:pt idx="12">
                  <c:v>ETTELBRUCK</c:v>
                </c:pt>
                <c:pt idx="13">
                  <c:v>FEULEN</c:v>
                </c:pt>
                <c:pt idx="14">
                  <c:v>GOESDORF</c:v>
                </c:pt>
                <c:pt idx="15">
                  <c:v>GREVELS</c:v>
                </c:pt>
                <c:pt idx="16">
                  <c:v>GROUSBOUS-PREIZERDAUL</c:v>
                </c:pt>
                <c:pt idx="17">
                  <c:v>HOSINGEN</c:v>
                </c:pt>
                <c:pt idx="18">
                  <c:v>INGELDORF</c:v>
                </c:pt>
                <c:pt idx="19">
                  <c:v>MERTZIG</c:v>
                </c:pt>
                <c:pt idx="20">
                  <c:v>NOERTRANGE</c:v>
                </c:pt>
                <c:pt idx="21">
                  <c:v>PREIZERDAUL</c:v>
                </c:pt>
                <c:pt idx="22">
                  <c:v>RAMBROUCH</c:v>
                </c:pt>
                <c:pt idx="23">
                  <c:v>REDANGE</c:v>
                </c:pt>
                <c:pt idx="24">
                  <c:v>SAEUL</c:v>
                </c:pt>
                <c:pt idx="25">
                  <c:v>SCHIEREN</c:v>
                </c:pt>
                <c:pt idx="26">
                  <c:v>TANDEL</c:v>
                </c:pt>
                <c:pt idx="27">
                  <c:v>TROISVIERGES</c:v>
                </c:pt>
                <c:pt idx="28">
                  <c:v>USELDANGE</c:v>
                </c:pt>
                <c:pt idx="29">
                  <c:v>VIANDEN</c:v>
                </c:pt>
                <c:pt idx="30">
                  <c:v>VICHTEN</c:v>
                </c:pt>
                <c:pt idx="31">
                  <c:v>WEILER-PUTSCHEID</c:v>
                </c:pt>
                <c:pt idx="32">
                  <c:v>WEISWAMPACH</c:v>
                </c:pt>
                <c:pt idx="33">
                  <c:v>WILTZ</c:v>
                </c:pt>
                <c:pt idx="34">
                  <c:v>WINCRANGE</c:v>
                </c:pt>
                <c:pt idx="35">
                  <c:v>GOODYEAR*</c:v>
                </c:pt>
                <c:pt idx="36">
                  <c:v>SEO*</c:v>
                </c:pt>
              </c:strCache>
            </c:strRef>
          </c:cat>
          <c:val>
            <c:numRef>
              <c:f>'GESAMT PRO WEHR'!$B$1:$B$37</c:f>
              <c:numCache>
                <c:formatCode>General</c:formatCode>
                <c:ptCount val="37"/>
                <c:pt idx="0">
                  <c:v>95</c:v>
                </c:pt>
                <c:pt idx="1">
                  <c:v>28</c:v>
                </c:pt>
                <c:pt idx="2">
                  <c:v>59</c:v>
                </c:pt>
                <c:pt idx="3">
                  <c:v>41</c:v>
                </c:pt>
                <c:pt idx="4">
                  <c:v>88</c:v>
                </c:pt>
                <c:pt idx="5">
                  <c:v>110</c:v>
                </c:pt>
                <c:pt idx="6">
                  <c:v>273</c:v>
                </c:pt>
                <c:pt idx="7">
                  <c:v>64</c:v>
                </c:pt>
                <c:pt idx="8">
                  <c:v>157</c:v>
                </c:pt>
                <c:pt idx="9">
                  <c:v>26</c:v>
                </c:pt>
                <c:pt idx="10">
                  <c:v>15</c:v>
                </c:pt>
                <c:pt idx="11">
                  <c:v>23</c:v>
                </c:pt>
                <c:pt idx="12">
                  <c:v>279</c:v>
                </c:pt>
                <c:pt idx="13">
                  <c:v>36</c:v>
                </c:pt>
                <c:pt idx="14">
                  <c:v>74</c:v>
                </c:pt>
                <c:pt idx="15">
                  <c:v>58</c:v>
                </c:pt>
                <c:pt idx="16">
                  <c:v>47</c:v>
                </c:pt>
                <c:pt idx="17">
                  <c:v>84</c:v>
                </c:pt>
                <c:pt idx="18">
                  <c:v>73</c:v>
                </c:pt>
                <c:pt idx="19">
                  <c:v>21</c:v>
                </c:pt>
                <c:pt idx="20">
                  <c:v>18</c:v>
                </c:pt>
                <c:pt idx="21">
                  <c:v>42</c:v>
                </c:pt>
                <c:pt idx="22">
                  <c:v>35</c:v>
                </c:pt>
                <c:pt idx="23">
                  <c:v>107</c:v>
                </c:pt>
                <c:pt idx="24">
                  <c:v>12</c:v>
                </c:pt>
                <c:pt idx="25">
                  <c:v>48</c:v>
                </c:pt>
                <c:pt idx="26">
                  <c:v>38</c:v>
                </c:pt>
                <c:pt idx="27">
                  <c:v>96</c:v>
                </c:pt>
                <c:pt idx="28">
                  <c:v>86</c:v>
                </c:pt>
                <c:pt idx="29">
                  <c:v>173</c:v>
                </c:pt>
                <c:pt idx="30">
                  <c:v>33</c:v>
                </c:pt>
                <c:pt idx="31">
                  <c:v>22</c:v>
                </c:pt>
                <c:pt idx="32">
                  <c:v>46</c:v>
                </c:pt>
                <c:pt idx="33">
                  <c:v>124</c:v>
                </c:pt>
                <c:pt idx="34">
                  <c:v>155</c:v>
                </c:pt>
                <c:pt idx="35">
                  <c:v>211</c:v>
                </c:pt>
                <c:pt idx="36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0F-4087-A08A-A93785826F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84494024"/>
        <c:axId val="484494680"/>
      </c:barChart>
      <c:catAx>
        <c:axId val="484494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484494680"/>
        <c:crosses val="autoZero"/>
        <c:auto val="1"/>
        <c:lblAlgn val="ctr"/>
        <c:lblOffset val="100"/>
        <c:noMultiLvlLbl val="0"/>
      </c:catAx>
      <c:valAx>
        <c:axId val="484494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484494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latin typeface="Arial Narrow" panose="020B0606020202030204" pitchFamily="34" charset="0"/>
        </a:defRPr>
      </a:pPr>
      <a:endParaRPr lang="de-DE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en-US" sz="1200"/>
              <a:t>TECHNISCHE EINSÄTZE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ZEITEN!$H$1</c:f>
              <c:strCache>
                <c:ptCount val="1"/>
                <c:pt idx="0">
                  <c:v>TE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ZEITEN!$G$2:$G$7</c:f>
              <c:strCache>
                <c:ptCount val="6"/>
                <c:pt idx="0">
                  <c:v>00/00 - 04/00</c:v>
                </c:pt>
                <c:pt idx="1">
                  <c:v>04/00 - 08/00</c:v>
                </c:pt>
                <c:pt idx="2">
                  <c:v>08/00 - 12/00</c:v>
                </c:pt>
                <c:pt idx="3">
                  <c:v>12/00 - 16/00</c:v>
                </c:pt>
                <c:pt idx="4">
                  <c:v>16/00 - 20/00</c:v>
                </c:pt>
                <c:pt idx="5">
                  <c:v>20/00 - 24/00</c:v>
                </c:pt>
              </c:strCache>
            </c:strRef>
          </c:cat>
          <c:val>
            <c:numRef>
              <c:f>ZEITEN!$H$2:$H$7</c:f>
              <c:numCache>
                <c:formatCode>General</c:formatCode>
                <c:ptCount val="6"/>
                <c:pt idx="0">
                  <c:v>37</c:v>
                </c:pt>
                <c:pt idx="1">
                  <c:v>33</c:v>
                </c:pt>
                <c:pt idx="2">
                  <c:v>70</c:v>
                </c:pt>
                <c:pt idx="3">
                  <c:v>93</c:v>
                </c:pt>
                <c:pt idx="4">
                  <c:v>97</c:v>
                </c:pt>
                <c:pt idx="5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71-420F-A9B2-4843A74E32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69435344"/>
        <c:axId val="469435672"/>
      </c:areaChart>
      <c:catAx>
        <c:axId val="4694353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469435672"/>
        <c:crosses val="autoZero"/>
        <c:auto val="1"/>
        <c:lblAlgn val="ctr"/>
        <c:lblOffset val="100"/>
        <c:noMultiLvlLbl val="0"/>
      </c:catAx>
      <c:valAx>
        <c:axId val="469435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4694353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 b="1">
          <a:latin typeface="Arial Narrow" panose="020B0606020202030204" pitchFamily="34" charset="0"/>
        </a:defRPr>
      </a:pPr>
      <a:endParaRPr lang="de-DE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en-US" sz="1200"/>
              <a:t>BRANDEINSÄTZE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ZEITEN!$I$1</c:f>
              <c:strCache>
                <c:ptCount val="1"/>
                <c:pt idx="0">
                  <c:v>BR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ZEITEN!$G$2:$G$7</c:f>
              <c:strCache>
                <c:ptCount val="6"/>
                <c:pt idx="0">
                  <c:v>00/00 - 04/00</c:v>
                </c:pt>
                <c:pt idx="1">
                  <c:v>04/00 - 08/00</c:v>
                </c:pt>
                <c:pt idx="2">
                  <c:v>08/00 - 12/00</c:v>
                </c:pt>
                <c:pt idx="3">
                  <c:v>12/00 - 16/00</c:v>
                </c:pt>
                <c:pt idx="4">
                  <c:v>16/00 - 20/00</c:v>
                </c:pt>
                <c:pt idx="5">
                  <c:v>20/00 - 24/00</c:v>
                </c:pt>
              </c:strCache>
            </c:strRef>
          </c:cat>
          <c:val>
            <c:numRef>
              <c:f>ZEITEN!$I$2:$I$7</c:f>
              <c:numCache>
                <c:formatCode>General</c:formatCode>
                <c:ptCount val="6"/>
                <c:pt idx="0">
                  <c:v>85</c:v>
                </c:pt>
                <c:pt idx="1">
                  <c:v>138</c:v>
                </c:pt>
                <c:pt idx="2">
                  <c:v>342</c:v>
                </c:pt>
                <c:pt idx="3">
                  <c:v>397</c:v>
                </c:pt>
                <c:pt idx="4">
                  <c:v>449</c:v>
                </c:pt>
                <c:pt idx="5">
                  <c:v>436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D8-4311-92AB-F248BD9A6F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69448792"/>
        <c:axId val="469452728"/>
      </c:areaChart>
      <c:catAx>
        <c:axId val="4694487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469452728"/>
        <c:crosses val="autoZero"/>
        <c:auto val="1"/>
        <c:lblAlgn val="ctr"/>
        <c:lblOffset val="100"/>
        <c:noMultiLvlLbl val="0"/>
      </c:catAx>
      <c:valAx>
        <c:axId val="469452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46944879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 b="1">
          <a:latin typeface="Arial Narrow" panose="020B0606020202030204" pitchFamily="34" charset="0"/>
        </a:defRPr>
      </a:pPr>
      <a:endParaRPr lang="de-DE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en-US" sz="1200"/>
              <a:t>GESAMTEINSÄTZE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ZEITEN!$K$1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cat>
            <c:strRef>
              <c:f>ZEITEN!$G$2:$G$7</c:f>
              <c:strCache>
                <c:ptCount val="6"/>
                <c:pt idx="0">
                  <c:v>00/00 - 04/00</c:v>
                </c:pt>
                <c:pt idx="1">
                  <c:v>04/00 - 08/00</c:v>
                </c:pt>
                <c:pt idx="2">
                  <c:v>08/00 - 12/00</c:v>
                </c:pt>
                <c:pt idx="3">
                  <c:v>12/00 - 16/00</c:v>
                </c:pt>
                <c:pt idx="4">
                  <c:v>16/00 - 20/00</c:v>
                </c:pt>
                <c:pt idx="5">
                  <c:v>20/00 - 24/00</c:v>
                </c:pt>
              </c:strCache>
            </c:strRef>
          </c:cat>
          <c:val>
            <c:numRef>
              <c:f>ZEITEN!$K$2:$K$7</c:f>
              <c:numCache>
                <c:formatCode>General</c:formatCode>
                <c:ptCount val="6"/>
                <c:pt idx="0">
                  <c:v>182</c:v>
                </c:pt>
                <c:pt idx="1">
                  <c:v>220</c:v>
                </c:pt>
                <c:pt idx="2">
                  <c:v>552</c:v>
                </c:pt>
                <c:pt idx="3">
                  <c:v>635</c:v>
                </c:pt>
                <c:pt idx="4">
                  <c:v>707</c:v>
                </c:pt>
                <c:pt idx="5">
                  <c:v>659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AC-41E9-A190-D887CE6E01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2706896"/>
        <c:axId val="362707880"/>
      </c:areaChart>
      <c:catAx>
        <c:axId val="362706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362707880"/>
        <c:crosses val="autoZero"/>
        <c:auto val="1"/>
        <c:lblAlgn val="ctr"/>
        <c:lblOffset val="100"/>
        <c:noMultiLvlLbl val="0"/>
      </c:catAx>
      <c:valAx>
        <c:axId val="362707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3627068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 b="1" i="0">
          <a:latin typeface="Arial Narrow" panose="020B0606020202030204" pitchFamily="34" charset="0"/>
        </a:defRPr>
      </a:pPr>
      <a:endParaRPr lang="de-DE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en-US" sz="1200" dirty="0"/>
              <a:t>FIRST RESPONDER EINSÄTZE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ZEITEN!$J$1</c:f>
              <c:strCache>
                <c:ptCount val="1"/>
                <c:pt idx="0">
                  <c:v>FR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ZEITEN!$G$2:$G$7</c:f>
              <c:strCache>
                <c:ptCount val="6"/>
                <c:pt idx="0">
                  <c:v>00/00 - 04/00</c:v>
                </c:pt>
                <c:pt idx="1">
                  <c:v>04/00 - 08/00</c:v>
                </c:pt>
                <c:pt idx="2">
                  <c:v>08/00 - 12/00</c:v>
                </c:pt>
                <c:pt idx="3">
                  <c:v>12/00 - 16/00</c:v>
                </c:pt>
                <c:pt idx="4">
                  <c:v>16/00 - 20/00</c:v>
                </c:pt>
                <c:pt idx="5">
                  <c:v>20/00 - 24/00</c:v>
                </c:pt>
              </c:strCache>
            </c:strRef>
          </c:cat>
          <c:val>
            <c:numRef>
              <c:f>ZEITEN!$J$2:$J$7</c:f>
              <c:numCache>
                <c:formatCode>General</c:formatCode>
                <c:ptCount val="6"/>
                <c:pt idx="0">
                  <c:v>60</c:v>
                </c:pt>
                <c:pt idx="1">
                  <c:v>49</c:v>
                </c:pt>
                <c:pt idx="2">
                  <c:v>140</c:v>
                </c:pt>
                <c:pt idx="3">
                  <c:v>145</c:v>
                </c:pt>
                <c:pt idx="4">
                  <c:v>161</c:v>
                </c:pt>
                <c:pt idx="5">
                  <c:v>148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26-43CA-A938-2C4E031142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70844616"/>
        <c:axId val="370847568"/>
      </c:areaChart>
      <c:catAx>
        <c:axId val="3708446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370847568"/>
        <c:crosses val="autoZero"/>
        <c:auto val="1"/>
        <c:lblAlgn val="ctr"/>
        <c:lblOffset val="100"/>
        <c:noMultiLvlLbl val="0"/>
      </c:catAx>
      <c:valAx>
        <c:axId val="3708475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37084461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 b="1">
          <a:latin typeface="Arial Narrow" panose="020B0606020202030204" pitchFamily="34" charset="0"/>
        </a:defRPr>
      </a:pPr>
      <a:endParaRPr lang="de-DE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de-LU" sz="1200"/>
              <a:t>TECHNISCHE EINSÄTZE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'NACH MONAT'!$A$5:$A$16</c:f>
              <c:strCache>
                <c:ptCount val="12"/>
                <c:pt idx="0">
                  <c:v>Januar</c:v>
                </c:pt>
                <c:pt idx="1">
                  <c:v>Februar</c:v>
                </c:pt>
                <c:pt idx="2">
                  <c:v>März</c:v>
                </c:pt>
                <c:pt idx="3">
                  <c:v>April</c:v>
                </c:pt>
                <c:pt idx="4">
                  <c:v>Mai</c:v>
                </c:pt>
                <c:pt idx="5">
                  <c:v>Juni</c:v>
                </c:pt>
                <c:pt idx="6">
                  <c:v>Juli</c:v>
                </c:pt>
                <c:pt idx="7">
                  <c:v>August</c:v>
                </c:pt>
                <c:pt idx="8">
                  <c:v>September</c:v>
                </c:pt>
                <c:pt idx="9">
                  <c:v>Oktober</c:v>
                </c:pt>
                <c:pt idx="10">
                  <c:v>November</c:v>
                </c:pt>
                <c:pt idx="11">
                  <c:v>Dezember</c:v>
                </c:pt>
              </c:strCache>
            </c:strRef>
          </c:cat>
          <c:val>
            <c:numRef>
              <c:f>'NACH MONAT'!$B$5:$B$16</c:f>
              <c:numCache>
                <c:formatCode>General</c:formatCode>
                <c:ptCount val="12"/>
                <c:pt idx="0">
                  <c:v>188</c:v>
                </c:pt>
                <c:pt idx="1">
                  <c:v>136</c:v>
                </c:pt>
                <c:pt idx="2">
                  <c:v>103</c:v>
                </c:pt>
                <c:pt idx="3">
                  <c:v>113</c:v>
                </c:pt>
                <c:pt idx="4">
                  <c:v>130</c:v>
                </c:pt>
                <c:pt idx="5">
                  <c:v>165</c:v>
                </c:pt>
                <c:pt idx="6">
                  <c:v>300</c:v>
                </c:pt>
                <c:pt idx="7">
                  <c:v>225</c:v>
                </c:pt>
                <c:pt idx="8">
                  <c:v>173</c:v>
                </c:pt>
                <c:pt idx="9">
                  <c:v>140</c:v>
                </c:pt>
                <c:pt idx="10">
                  <c:v>103</c:v>
                </c:pt>
                <c:pt idx="11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30-44E8-93FC-4B6B738C6A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69443872"/>
        <c:axId val="469447152"/>
      </c:areaChart>
      <c:catAx>
        <c:axId val="4694438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469447152"/>
        <c:crosses val="autoZero"/>
        <c:auto val="1"/>
        <c:lblAlgn val="ctr"/>
        <c:lblOffset val="100"/>
        <c:noMultiLvlLbl val="0"/>
      </c:catAx>
      <c:valAx>
        <c:axId val="469447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de-DE"/>
          </a:p>
        </c:txPr>
        <c:crossAx val="4694438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800" b="1">
          <a:latin typeface="Arial Narrow" panose="020B0606020202030204" pitchFamily="34" charset="0"/>
        </a:defRPr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772AA0-2652-4D2A-8379-E300C3CE3404}" type="datetimeFigureOut">
              <a:rPr lang="fr-CH" smtClean="0"/>
              <a:t>27.03.2017</a:t>
            </a:fld>
            <a:endParaRPr lang="fr-CH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H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A0C893-E2AA-4EA3-85F6-BCBF6524E8C9}" type="slidenum">
              <a:rPr lang="fr-CH" smtClean="0"/>
              <a:t>‹Nr.›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383769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1pPr>
            <a:lvl2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2pPr>
            <a:lvl3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3pPr>
            <a:lvl4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4pPr>
            <a:lvl5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5pPr>
            <a:lvl6pPr marL="2514656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6pPr>
            <a:lvl7pPr marL="297186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7pPr>
            <a:lvl8pPr marL="342907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8pPr>
            <a:lvl9pPr marL="388628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/>
            <a:fld id="{D30CDCBE-64D0-4635-8586-73C9C9F3B559}" type="slidenum">
              <a:rPr lang="en-US" altLang="fr-FR">
                <a:solidFill>
                  <a:srgbClr val="000000"/>
                </a:solidFill>
              </a:rPr>
              <a:pPr eaLnBrk="1" hangingPunct="1"/>
              <a:t>2</a:t>
            </a:fld>
            <a:endParaRPr lang="en-US" altLang="fr-FR">
              <a:solidFill>
                <a:srgbClr val="000000"/>
              </a:solidFill>
            </a:endParaRPr>
          </a:p>
        </p:txBody>
      </p:sp>
      <p:sp>
        <p:nvSpPr>
          <p:cNvPr id="2457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3588" cy="3429000"/>
          </a:xfrm>
          <a:ln/>
        </p:spPr>
      </p:sp>
      <p:sp>
        <p:nvSpPr>
          <p:cNvPr id="2458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643" y="4345304"/>
            <a:ext cx="5488322" cy="420197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 altLang="fr-FR" dirty="0"/>
          </a:p>
        </p:txBody>
      </p:sp>
    </p:spTree>
    <p:extLst>
      <p:ext uri="{BB962C8B-B14F-4D97-AF65-F5344CB8AC3E}">
        <p14:creationId xmlns:p14="http://schemas.microsoft.com/office/powerpoint/2010/main" val="3219884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1pPr>
            <a:lvl2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2pPr>
            <a:lvl3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3pPr>
            <a:lvl4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4pPr>
            <a:lvl5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5pPr>
            <a:lvl6pPr marL="2514656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6pPr>
            <a:lvl7pPr marL="297186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7pPr>
            <a:lvl8pPr marL="342907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8pPr>
            <a:lvl9pPr marL="388628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/>
            <a:fld id="{D30CDCBE-64D0-4635-8586-73C9C9F3B559}" type="slidenum">
              <a:rPr lang="en-US" altLang="fr-FR">
                <a:solidFill>
                  <a:srgbClr val="000000"/>
                </a:solidFill>
              </a:rPr>
              <a:pPr eaLnBrk="1" hangingPunct="1"/>
              <a:t>3</a:t>
            </a:fld>
            <a:endParaRPr lang="en-US" altLang="fr-FR">
              <a:solidFill>
                <a:srgbClr val="000000"/>
              </a:solidFill>
            </a:endParaRPr>
          </a:p>
        </p:txBody>
      </p:sp>
      <p:sp>
        <p:nvSpPr>
          <p:cNvPr id="2457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3588" cy="3429000"/>
          </a:xfrm>
          <a:ln/>
        </p:spPr>
      </p:sp>
      <p:sp>
        <p:nvSpPr>
          <p:cNvPr id="2458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643" y="4345304"/>
            <a:ext cx="5488322" cy="420197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 altLang="fr-F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1pPr>
            <a:lvl2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2pPr>
            <a:lvl3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3pPr>
            <a:lvl4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4pPr>
            <a:lvl5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5pPr>
            <a:lvl6pPr marL="2514656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6pPr>
            <a:lvl7pPr marL="297186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7pPr>
            <a:lvl8pPr marL="342907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8pPr>
            <a:lvl9pPr marL="388628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/>
            <a:fld id="{D30CDCBE-64D0-4635-8586-73C9C9F3B559}" type="slidenum">
              <a:rPr lang="en-US" altLang="fr-FR">
                <a:solidFill>
                  <a:srgbClr val="000000"/>
                </a:solidFill>
              </a:rPr>
              <a:pPr eaLnBrk="1" hangingPunct="1"/>
              <a:t>4</a:t>
            </a:fld>
            <a:endParaRPr lang="en-US" altLang="fr-FR">
              <a:solidFill>
                <a:srgbClr val="000000"/>
              </a:solidFill>
            </a:endParaRPr>
          </a:p>
        </p:txBody>
      </p:sp>
      <p:sp>
        <p:nvSpPr>
          <p:cNvPr id="2457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3588" cy="3429000"/>
          </a:xfrm>
          <a:ln/>
        </p:spPr>
      </p:sp>
      <p:sp>
        <p:nvSpPr>
          <p:cNvPr id="2458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643" y="4345304"/>
            <a:ext cx="5488322" cy="420197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 altLang="fr-FR" dirty="0"/>
          </a:p>
        </p:txBody>
      </p:sp>
    </p:spTree>
    <p:extLst>
      <p:ext uri="{BB962C8B-B14F-4D97-AF65-F5344CB8AC3E}">
        <p14:creationId xmlns:p14="http://schemas.microsoft.com/office/powerpoint/2010/main" val="7405489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1pPr>
            <a:lvl2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2pPr>
            <a:lvl3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3pPr>
            <a:lvl4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4pPr>
            <a:lvl5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5pPr>
            <a:lvl6pPr marL="2514656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6pPr>
            <a:lvl7pPr marL="297186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7pPr>
            <a:lvl8pPr marL="342907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8pPr>
            <a:lvl9pPr marL="388628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/>
            <a:fld id="{D30CDCBE-64D0-4635-8586-73C9C9F3B559}" type="slidenum">
              <a:rPr lang="en-US" altLang="fr-FR">
                <a:solidFill>
                  <a:srgbClr val="000000"/>
                </a:solidFill>
              </a:rPr>
              <a:pPr eaLnBrk="1" hangingPunct="1"/>
              <a:t>5</a:t>
            </a:fld>
            <a:endParaRPr lang="en-US" altLang="fr-FR">
              <a:solidFill>
                <a:srgbClr val="000000"/>
              </a:solidFill>
            </a:endParaRPr>
          </a:p>
        </p:txBody>
      </p:sp>
      <p:sp>
        <p:nvSpPr>
          <p:cNvPr id="2457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3588" cy="3429000"/>
          </a:xfrm>
          <a:ln/>
        </p:spPr>
      </p:sp>
      <p:sp>
        <p:nvSpPr>
          <p:cNvPr id="2458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643" y="4345304"/>
            <a:ext cx="5488322" cy="420197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U" dirty="0">
                <a:latin typeface="Arial Narrow" panose="020B0606020202030204" pitchFamily="34" charset="0"/>
              </a:rPr>
              <a:t>KTW	12</a:t>
            </a:r>
          </a:p>
          <a:p>
            <a:endParaRPr lang="de-DE" altLang="fr-FR" dirty="0"/>
          </a:p>
        </p:txBody>
      </p:sp>
    </p:spTree>
    <p:extLst>
      <p:ext uri="{BB962C8B-B14F-4D97-AF65-F5344CB8AC3E}">
        <p14:creationId xmlns:p14="http://schemas.microsoft.com/office/powerpoint/2010/main" val="14503150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1pPr>
            <a:lvl2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2pPr>
            <a:lvl3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3pPr>
            <a:lvl4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4pPr>
            <a:lvl5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5pPr>
            <a:lvl6pPr marL="2514656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6pPr>
            <a:lvl7pPr marL="297186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7pPr>
            <a:lvl8pPr marL="342907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8pPr>
            <a:lvl9pPr marL="388628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/>
            <a:fld id="{D30CDCBE-64D0-4635-8586-73C9C9F3B559}" type="slidenum">
              <a:rPr lang="en-US" altLang="fr-FR">
                <a:solidFill>
                  <a:srgbClr val="000000"/>
                </a:solidFill>
              </a:rPr>
              <a:pPr eaLnBrk="1" hangingPunct="1"/>
              <a:t>6</a:t>
            </a:fld>
            <a:endParaRPr lang="en-US" altLang="fr-FR">
              <a:solidFill>
                <a:srgbClr val="000000"/>
              </a:solidFill>
            </a:endParaRPr>
          </a:p>
        </p:txBody>
      </p:sp>
      <p:sp>
        <p:nvSpPr>
          <p:cNvPr id="2457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3588" cy="3429000"/>
          </a:xfrm>
          <a:ln/>
        </p:spPr>
      </p:sp>
      <p:sp>
        <p:nvSpPr>
          <p:cNvPr id="2458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643" y="4345304"/>
            <a:ext cx="5488322" cy="420197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 altLang="fr-FR" dirty="0"/>
          </a:p>
        </p:txBody>
      </p:sp>
    </p:spTree>
    <p:extLst>
      <p:ext uri="{BB962C8B-B14F-4D97-AF65-F5344CB8AC3E}">
        <p14:creationId xmlns:p14="http://schemas.microsoft.com/office/powerpoint/2010/main" val="32718201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LU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0C893-E2AA-4EA3-85F6-BCBF6524E8C9}" type="slidenum">
              <a:rPr lang="fr-CH" smtClean="0"/>
              <a:t>7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1792582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1pPr>
            <a:lvl2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2pPr>
            <a:lvl3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3pPr>
            <a:lvl4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4pPr>
            <a:lvl5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5pPr>
            <a:lvl6pPr marL="2514656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6pPr>
            <a:lvl7pPr marL="297186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7pPr>
            <a:lvl8pPr marL="342907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8pPr>
            <a:lvl9pPr marL="388628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/>
            <a:fld id="{D30CDCBE-64D0-4635-8586-73C9C9F3B559}" type="slidenum">
              <a:rPr lang="en-US" altLang="fr-FR">
                <a:solidFill>
                  <a:srgbClr val="000000"/>
                </a:solidFill>
              </a:rPr>
              <a:pPr eaLnBrk="1" hangingPunct="1"/>
              <a:t>8</a:t>
            </a:fld>
            <a:endParaRPr lang="en-US" altLang="fr-FR">
              <a:solidFill>
                <a:srgbClr val="000000"/>
              </a:solidFill>
            </a:endParaRPr>
          </a:p>
        </p:txBody>
      </p:sp>
      <p:sp>
        <p:nvSpPr>
          <p:cNvPr id="2457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3588" cy="3429000"/>
          </a:xfrm>
          <a:ln/>
        </p:spPr>
      </p:sp>
      <p:sp>
        <p:nvSpPr>
          <p:cNvPr id="2458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643" y="4345304"/>
            <a:ext cx="5488322" cy="420197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 altLang="fr-FR" dirty="0"/>
          </a:p>
        </p:txBody>
      </p:sp>
    </p:spTree>
    <p:extLst>
      <p:ext uri="{BB962C8B-B14F-4D97-AF65-F5344CB8AC3E}">
        <p14:creationId xmlns:p14="http://schemas.microsoft.com/office/powerpoint/2010/main" val="2395243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1pPr>
            <a:lvl2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2pPr>
            <a:lvl3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3pPr>
            <a:lvl4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4pPr>
            <a:lvl5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5pPr>
            <a:lvl6pPr marL="2514656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6pPr>
            <a:lvl7pPr marL="297186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7pPr>
            <a:lvl8pPr marL="342907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8pPr>
            <a:lvl9pPr marL="388628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/>
            <a:fld id="{D30CDCBE-64D0-4635-8586-73C9C9F3B559}" type="slidenum">
              <a:rPr lang="en-US" altLang="fr-FR">
                <a:solidFill>
                  <a:srgbClr val="000000"/>
                </a:solidFill>
              </a:rPr>
              <a:pPr eaLnBrk="1" hangingPunct="1"/>
              <a:t>9</a:t>
            </a:fld>
            <a:endParaRPr lang="en-US" altLang="fr-FR">
              <a:solidFill>
                <a:srgbClr val="000000"/>
              </a:solidFill>
            </a:endParaRPr>
          </a:p>
        </p:txBody>
      </p:sp>
      <p:sp>
        <p:nvSpPr>
          <p:cNvPr id="2457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3588" cy="3429000"/>
          </a:xfrm>
          <a:ln/>
        </p:spPr>
      </p:sp>
      <p:sp>
        <p:nvSpPr>
          <p:cNvPr id="2458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643" y="4345304"/>
            <a:ext cx="5488322" cy="420197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 altLang="fr-FR" dirty="0"/>
          </a:p>
        </p:txBody>
      </p:sp>
    </p:spTree>
    <p:extLst>
      <p:ext uri="{BB962C8B-B14F-4D97-AF65-F5344CB8AC3E}">
        <p14:creationId xmlns:p14="http://schemas.microsoft.com/office/powerpoint/2010/main" val="26208093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1pPr>
            <a:lvl2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2pPr>
            <a:lvl3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3pPr>
            <a:lvl4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4pPr>
            <a:lvl5pPr eaLnBrk="0" hangingPunct="0"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5pPr>
            <a:lvl6pPr marL="2514656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6pPr>
            <a:lvl7pPr marL="297186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7pPr>
            <a:lvl8pPr marL="342907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8pPr>
            <a:lvl9pPr marL="3886287" indent="-228605" defTabSz="45721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20" algn="l"/>
                <a:tab pos="1828841" algn="l"/>
                <a:tab pos="2743261" algn="l"/>
                <a:tab pos="3657682" algn="l"/>
                <a:tab pos="4572102" algn="l"/>
                <a:tab pos="5486523" algn="l"/>
                <a:tab pos="6400943" algn="l"/>
                <a:tab pos="7315363" algn="l"/>
                <a:tab pos="8229784" algn="l"/>
                <a:tab pos="9144205" algn="l"/>
                <a:tab pos="10058625" algn="l"/>
              </a:tabLst>
              <a:defRPr>
                <a:solidFill>
                  <a:schemeClr val="bg1"/>
                </a:solidFill>
                <a:latin typeface="Arial" charset="0"/>
              </a:defRPr>
            </a:lvl9pPr>
          </a:lstStyle>
          <a:p>
            <a:pPr eaLnBrk="1" hangingPunct="1"/>
            <a:fld id="{E1598671-FBCE-4106-88CA-E0A356D6910F}" type="slidenum">
              <a:rPr lang="en-US" altLang="fr-FR">
                <a:solidFill>
                  <a:srgbClr val="000000"/>
                </a:solidFill>
              </a:rPr>
              <a:pPr eaLnBrk="1" hangingPunct="1"/>
              <a:t>10</a:t>
            </a:fld>
            <a:endParaRPr lang="en-US" altLang="fr-FR">
              <a:solidFill>
                <a:srgbClr val="000000"/>
              </a:solidFill>
            </a:endParaRPr>
          </a:p>
        </p:txBody>
      </p:sp>
      <p:sp>
        <p:nvSpPr>
          <p:cNvPr id="2560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3588" cy="3429000"/>
          </a:xfrm>
          <a:ln/>
        </p:spPr>
      </p:sp>
      <p:sp>
        <p:nvSpPr>
          <p:cNvPr id="2560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643" y="4345304"/>
            <a:ext cx="5488322" cy="420197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 altLang="fr-FR" baseline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/>
          <p:cNvSpPr>
            <a:spLocks noGrp="1"/>
          </p:cNvSpPr>
          <p:nvPr>
            <p:ph type="body" sz="quarter" idx="12"/>
          </p:nvPr>
        </p:nvSpPr>
        <p:spPr>
          <a:xfrm>
            <a:off x="2124075" y="3068638"/>
            <a:ext cx="6551613" cy="720725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07243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de-DE" alt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2C2AA9D-D6C8-4EE0-98FF-C1939D274D99}" type="slidenum">
              <a:rPr lang="de-DE" altLang="fr-FR"/>
              <a:pPr/>
              <a:t>‹Nr.›</a:t>
            </a:fld>
            <a:endParaRPr lang="de-DE" alt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altLang="fr-FR"/>
              <a:t>pcyam</a:t>
            </a:r>
            <a:endParaRPr lang="de-DE" altLang="fr-FR" b="0"/>
          </a:p>
        </p:txBody>
      </p:sp>
    </p:spTree>
    <p:extLst>
      <p:ext uri="{BB962C8B-B14F-4D97-AF65-F5344CB8AC3E}">
        <p14:creationId xmlns:p14="http://schemas.microsoft.com/office/powerpoint/2010/main" val="75008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/Commentai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81712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8651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/>
          </a:bodyPr>
          <a:lstStyle>
            <a:lvl1pPr algn="ctr">
              <a:defRPr sz="3600" b="1" cap="all"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lb-LU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444208" y="6597352"/>
            <a:ext cx="1547664" cy="260648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endParaRPr lang="lb-LU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028384" y="6597352"/>
            <a:ext cx="981472" cy="260648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latin typeface="Garamond" panose="02020404030301010803" pitchFamily="18" charset="0"/>
              </a:defRPr>
            </a:lvl1pPr>
          </a:lstStyle>
          <a:p>
            <a:fld id="{238BCBC9-7AA3-4924-AC5B-6DA57B3B56C1}" type="slidenum">
              <a:rPr lang="lb-LU" smtClean="0"/>
              <a:pPr/>
              <a:t>‹Nr.›</a:t>
            </a:fld>
            <a:endParaRPr lang="lb-LU"/>
          </a:p>
        </p:txBody>
      </p:sp>
    </p:spTree>
    <p:extLst>
      <p:ext uri="{BB962C8B-B14F-4D97-AF65-F5344CB8AC3E}">
        <p14:creationId xmlns:p14="http://schemas.microsoft.com/office/powerpoint/2010/main" val="3041867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rgbClr val="C00000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lb-LU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lb-LU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lb-LU" dirty="0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444208" y="6597352"/>
            <a:ext cx="1547664" cy="260648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endParaRPr lang="lb-LU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028384" y="6597352"/>
            <a:ext cx="981472" cy="260648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latin typeface="Garamond" panose="02020404030301010803" pitchFamily="18" charset="0"/>
              </a:defRPr>
            </a:lvl1pPr>
          </a:lstStyle>
          <a:p>
            <a:fld id="{238BCBC9-7AA3-4924-AC5B-6DA57B3B56C1}" type="slidenum">
              <a:rPr lang="lb-LU" smtClean="0"/>
              <a:pPr/>
              <a:t>‹Nr.›</a:t>
            </a:fld>
            <a:endParaRPr lang="lb-LU"/>
          </a:p>
        </p:txBody>
      </p:sp>
    </p:spTree>
    <p:extLst>
      <p:ext uri="{BB962C8B-B14F-4D97-AF65-F5344CB8AC3E}">
        <p14:creationId xmlns:p14="http://schemas.microsoft.com/office/powerpoint/2010/main" val="693395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rgbClr val="C00000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lb-LU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lb-LU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lb-LU" dirty="0"/>
          </a:p>
        </p:txBody>
      </p:sp>
      <p:sp>
        <p:nvSpPr>
          <p:cNvPr id="10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444208" y="6597352"/>
            <a:ext cx="1547664" cy="260648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endParaRPr lang="lb-LU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8028384" y="6597352"/>
            <a:ext cx="981472" cy="260648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latin typeface="Garamond" panose="02020404030301010803" pitchFamily="18" charset="0"/>
              </a:defRPr>
            </a:lvl1pPr>
          </a:lstStyle>
          <a:p>
            <a:fld id="{238BCBC9-7AA3-4924-AC5B-6DA57B3B56C1}" type="slidenum">
              <a:rPr lang="lb-LU" smtClean="0"/>
              <a:pPr/>
              <a:t>‹Nr.›</a:t>
            </a:fld>
            <a:endParaRPr lang="lb-LU"/>
          </a:p>
        </p:txBody>
      </p:sp>
    </p:spTree>
    <p:extLst>
      <p:ext uri="{BB962C8B-B14F-4D97-AF65-F5344CB8AC3E}">
        <p14:creationId xmlns:p14="http://schemas.microsoft.com/office/powerpoint/2010/main" val="150658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rgbClr val="C00000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lb-LU" dirty="0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444208" y="6597352"/>
            <a:ext cx="1547664" cy="260648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endParaRPr lang="lb-LU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028384" y="6597352"/>
            <a:ext cx="981472" cy="260648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latin typeface="Garamond" panose="02020404030301010803" pitchFamily="18" charset="0"/>
              </a:defRPr>
            </a:lvl1pPr>
          </a:lstStyle>
          <a:p>
            <a:fld id="{238BCBC9-7AA3-4924-AC5B-6DA57B3B56C1}" type="slidenum">
              <a:rPr lang="lb-LU" smtClean="0"/>
              <a:pPr/>
              <a:t>‹Nr.›</a:t>
            </a:fld>
            <a:endParaRPr lang="lb-LU" dirty="0"/>
          </a:p>
        </p:txBody>
      </p:sp>
    </p:spTree>
    <p:extLst>
      <p:ext uri="{BB962C8B-B14F-4D97-AF65-F5344CB8AC3E}">
        <p14:creationId xmlns:p14="http://schemas.microsoft.com/office/powerpoint/2010/main" val="2464659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444208" y="6597352"/>
            <a:ext cx="1547664" cy="260648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endParaRPr lang="lb-LU" dirty="0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028384" y="6597352"/>
            <a:ext cx="981472" cy="260648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latin typeface="Garamond" panose="02020404030301010803" pitchFamily="18" charset="0"/>
              </a:defRPr>
            </a:lvl1pPr>
          </a:lstStyle>
          <a:p>
            <a:fld id="{238BCBC9-7AA3-4924-AC5B-6DA57B3B56C1}" type="slidenum">
              <a:rPr lang="lb-LU" smtClean="0"/>
              <a:pPr/>
              <a:t>‹Nr.›</a:t>
            </a:fld>
            <a:endParaRPr lang="lb-LU" dirty="0"/>
          </a:p>
        </p:txBody>
      </p:sp>
    </p:spTree>
    <p:extLst>
      <p:ext uri="{BB962C8B-B14F-4D97-AF65-F5344CB8AC3E}">
        <p14:creationId xmlns:p14="http://schemas.microsoft.com/office/powerpoint/2010/main" val="1946730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rgbClr val="C00000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lb-LU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1pPr>
            <a:lvl2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2pPr>
            <a:lvl3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3pPr>
            <a:lvl4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4pPr>
            <a:lvl5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lb-LU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444208" y="6597352"/>
            <a:ext cx="1547664" cy="260648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endParaRPr lang="lb-LU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028384" y="6597352"/>
            <a:ext cx="981472" cy="260648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latin typeface="Garamond" panose="02020404030301010803" pitchFamily="18" charset="0"/>
              </a:defRPr>
            </a:lvl1pPr>
          </a:lstStyle>
          <a:p>
            <a:fld id="{238BCBC9-7AA3-4924-AC5B-6DA57B3B56C1}" type="slidenum">
              <a:rPr lang="lb-LU" smtClean="0"/>
              <a:pPr/>
              <a:t>‹Nr.›</a:t>
            </a:fld>
            <a:endParaRPr lang="lb-LU" dirty="0"/>
          </a:p>
        </p:txBody>
      </p:sp>
    </p:spTree>
    <p:extLst>
      <p:ext uri="{BB962C8B-B14F-4D97-AF65-F5344CB8AC3E}">
        <p14:creationId xmlns:p14="http://schemas.microsoft.com/office/powerpoint/2010/main" val="110123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rgbClr val="C00000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lb-LU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b-LU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444208" y="6597352"/>
            <a:ext cx="1547664" cy="260648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endParaRPr lang="lb-LU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028384" y="6597352"/>
            <a:ext cx="981472" cy="260648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latin typeface="Garamond" panose="02020404030301010803" pitchFamily="18" charset="0"/>
              </a:defRPr>
            </a:lvl1pPr>
          </a:lstStyle>
          <a:p>
            <a:fld id="{238BCBC9-7AA3-4924-AC5B-6DA57B3B56C1}" type="slidenum">
              <a:rPr lang="lb-LU" smtClean="0"/>
              <a:pPr/>
              <a:t>‹Nr.›</a:t>
            </a:fld>
            <a:endParaRPr lang="lb-LU" dirty="0"/>
          </a:p>
        </p:txBody>
      </p:sp>
    </p:spTree>
    <p:extLst>
      <p:ext uri="{BB962C8B-B14F-4D97-AF65-F5344CB8AC3E}">
        <p14:creationId xmlns:p14="http://schemas.microsoft.com/office/powerpoint/2010/main" val="1786304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C1E5A7-531E-4BF2-8DF3-66BD18BF28FC}" type="datetimeFigureOut">
              <a:rPr lang="de-DE" smtClean="0"/>
              <a:t>27.03.2017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4A74E9-47B5-4EF1-8135-967C259D77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564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2123728" y="1772816"/>
            <a:ext cx="650140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lb-LU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123728" y="3068960"/>
            <a:ext cx="6501408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lb-LU" dirty="0"/>
          </a:p>
        </p:txBody>
      </p:sp>
    </p:spTree>
    <p:extLst>
      <p:ext uri="{BB962C8B-B14F-4D97-AF65-F5344CB8AC3E}">
        <p14:creationId xmlns:p14="http://schemas.microsoft.com/office/powerpoint/2010/main" val="2065616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000" b="1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b-L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lb-LU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lb-LU" dirty="0"/>
          </a:p>
        </p:txBody>
      </p:sp>
    </p:spTree>
    <p:extLst>
      <p:ext uri="{BB962C8B-B14F-4D97-AF65-F5344CB8AC3E}">
        <p14:creationId xmlns:p14="http://schemas.microsoft.com/office/powerpoint/2010/main" val="405028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714" r:id="rId8"/>
    <p:sldLayoutId id="2147483715" r:id="rId9"/>
  </p:sldLayoutIdLst>
  <p:hf hdr="0" ftr="0" dt="0"/>
  <p:txStyles>
    <p:titleStyle>
      <a:lvl1pPr algn="r" defTabSz="914400" rtl="0" eaLnBrk="1" latinLnBrk="0" hangingPunct="1">
        <a:spcBef>
          <a:spcPct val="0"/>
        </a:spcBef>
        <a:buNone/>
        <a:defRPr sz="3600" b="1" kern="1200">
          <a:solidFill>
            <a:srgbClr val="C00000"/>
          </a:solidFill>
          <a:latin typeface="Garamond" panose="02020404030301010803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Garamond" panose="02020404030301010803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>
              <a:lumMod val="75000"/>
              <a:lumOff val="25000"/>
            </a:schemeClr>
          </a:solidFill>
          <a:latin typeface="Garamond" panose="02020404030301010803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Garamond" panose="02020404030301010803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Garamond" panose="02020404030301010803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>
              <a:lumMod val="75000"/>
              <a:lumOff val="25000"/>
            </a:schemeClr>
          </a:solidFill>
          <a:latin typeface="Garamond" panose="02020404030301010803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b-L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 txBox="1">
            <a:spLocks/>
          </p:cNvSpPr>
          <p:nvPr/>
        </p:nvSpPr>
        <p:spPr>
          <a:xfrm>
            <a:off x="1475656" y="265212"/>
            <a:ext cx="5808085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 baseline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>
                <a:latin typeface="Garamond" panose="02020404030301010803" pitchFamily="18" charset="0"/>
              </a:rPr>
              <a:t>Questions ?</a:t>
            </a:r>
            <a:br>
              <a:rPr lang="fr-FR" b="1">
                <a:latin typeface="Garamond" panose="02020404030301010803" pitchFamily="18" charset="0"/>
              </a:rPr>
            </a:br>
            <a:r>
              <a:rPr lang="fr-FR" b="1">
                <a:latin typeface="Garamond" panose="02020404030301010803" pitchFamily="18" charset="0"/>
              </a:rPr>
              <a:t>Commentaires !</a:t>
            </a:r>
            <a:endParaRPr lang="lb-LU" b="1" dirty="0">
              <a:latin typeface="Garamond" panose="02020404030301010803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65523" y="836712"/>
            <a:ext cx="1841500" cy="188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6079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b-L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 txBox="1">
            <a:spLocks/>
          </p:cNvSpPr>
          <p:nvPr/>
        </p:nvSpPr>
        <p:spPr>
          <a:xfrm>
            <a:off x="107504" y="332656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 baseline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>
                <a:solidFill>
                  <a:srgbClr val="C00000"/>
                </a:solidFill>
                <a:latin typeface="Garamond" panose="02020404030301010803" pitchFamily="18" charset="0"/>
              </a:rPr>
              <a:t>Merci pour votre attention</a:t>
            </a:r>
            <a:endParaRPr lang="lb-LU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444208" y="6597352"/>
            <a:ext cx="1547664" cy="260648"/>
          </a:xfrm>
          <a:prstGeom prst="rect">
            <a:avLst/>
          </a:prstGeom>
        </p:spPr>
        <p:txBody>
          <a:bodyPr/>
          <a:lstStyle>
            <a:lvl1pPr algn="r">
              <a:defRPr sz="1000" b="1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endParaRPr lang="lb-LU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028384" y="6597352"/>
            <a:ext cx="981472" cy="260648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fld id="{238BCBC9-7AA3-4924-AC5B-6DA57B3B56C1}" type="slidenum">
              <a:rPr lang="lb-LU" smtClean="0"/>
              <a:pPr/>
              <a:t>‹Nr.›</a:t>
            </a:fld>
            <a:endParaRPr lang="lb-LU" dirty="0"/>
          </a:p>
        </p:txBody>
      </p:sp>
    </p:spTree>
    <p:extLst>
      <p:ext uri="{BB962C8B-B14F-4D97-AF65-F5344CB8AC3E}">
        <p14:creationId xmlns:p14="http://schemas.microsoft.com/office/powerpoint/2010/main" val="2356583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b-L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gif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0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0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.gif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.gif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/>
          <p:cNvSpPr>
            <a:spLocks noGrp="1"/>
          </p:cNvSpPr>
          <p:nvPr>
            <p:ph type="body" sz="quarter" idx="12"/>
          </p:nvPr>
        </p:nvSpPr>
        <p:spPr>
          <a:xfrm>
            <a:off x="1043609" y="3068638"/>
            <a:ext cx="7632080" cy="720725"/>
          </a:xfrm>
        </p:spPr>
        <p:txBody>
          <a:bodyPr>
            <a:normAutofit fontScale="92500"/>
          </a:bodyPr>
          <a:lstStyle/>
          <a:p>
            <a:r>
              <a:rPr lang="fr-CH" dirty="0">
                <a:latin typeface="Arial" panose="020B0604020202020204" pitchFamily="34" charset="0"/>
                <a:cs typeface="Arial" panose="020B0604020202020204" pitchFamily="34" charset="0"/>
              </a:rPr>
              <a:t>Henri Scholtes – Inspecteur Régional adjoint Nord</a:t>
            </a:r>
          </a:p>
          <a:p>
            <a:endParaRPr lang="fr-CH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251520" y="1484784"/>
            <a:ext cx="8625136" cy="1143000"/>
          </a:xfrm>
        </p:spPr>
        <p:txBody>
          <a:bodyPr>
            <a:normAutofit fontScale="90000"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altLang="fr-FR" sz="4400" dirty="0">
                <a:latin typeface="Arial" panose="020B0604020202020204" pitchFamily="34" charset="0"/>
                <a:cs typeface="Arial" panose="020B0604020202020204" pitchFamily="34" charset="0"/>
              </a:rPr>
              <a:t>JAHRESABSCHLUSS 2016</a:t>
            </a:r>
            <a:br>
              <a:rPr lang="de-DE" alt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fr-FR" sz="3100" dirty="0">
                <a:latin typeface="Arial" panose="020B0604020202020204" pitchFamily="34" charset="0"/>
                <a:cs typeface="Arial" panose="020B0604020202020204" pitchFamily="34" charset="0"/>
              </a:rPr>
              <a:t>REGION NORDEN</a:t>
            </a:r>
            <a:endParaRPr lang="de-DE" alt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0101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534808"/>
              </p:ext>
            </p:extLst>
          </p:nvPr>
        </p:nvGraphicFramePr>
        <p:xfrm>
          <a:off x="806895" y="404664"/>
          <a:ext cx="8229601" cy="28081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89053">
                  <a:extLst>
                    <a:ext uri="{9D8B030D-6E8A-4147-A177-3AD203B41FA5}">
                      <a16:colId xmlns:a16="http://schemas.microsoft.com/office/drawing/2014/main" val="3692182722"/>
                    </a:ext>
                  </a:extLst>
                </a:gridCol>
                <a:gridCol w="382052">
                  <a:extLst>
                    <a:ext uri="{9D8B030D-6E8A-4147-A177-3AD203B41FA5}">
                      <a16:colId xmlns:a16="http://schemas.microsoft.com/office/drawing/2014/main" val="2569399146"/>
                    </a:ext>
                  </a:extLst>
                </a:gridCol>
                <a:gridCol w="258143">
                  <a:extLst>
                    <a:ext uri="{9D8B030D-6E8A-4147-A177-3AD203B41FA5}">
                      <a16:colId xmlns:a16="http://schemas.microsoft.com/office/drawing/2014/main" val="1798234909"/>
                    </a:ext>
                  </a:extLst>
                </a:gridCol>
                <a:gridCol w="2189053">
                  <a:extLst>
                    <a:ext uri="{9D8B030D-6E8A-4147-A177-3AD203B41FA5}">
                      <a16:colId xmlns:a16="http://schemas.microsoft.com/office/drawing/2014/main" val="389482674"/>
                    </a:ext>
                  </a:extLst>
                </a:gridCol>
                <a:gridCol w="382052">
                  <a:extLst>
                    <a:ext uri="{9D8B030D-6E8A-4147-A177-3AD203B41FA5}">
                      <a16:colId xmlns:a16="http://schemas.microsoft.com/office/drawing/2014/main" val="2094382872"/>
                    </a:ext>
                  </a:extLst>
                </a:gridCol>
                <a:gridCol w="258143">
                  <a:extLst>
                    <a:ext uri="{9D8B030D-6E8A-4147-A177-3AD203B41FA5}">
                      <a16:colId xmlns:a16="http://schemas.microsoft.com/office/drawing/2014/main" val="736115156"/>
                    </a:ext>
                  </a:extLst>
                </a:gridCol>
                <a:gridCol w="2189053">
                  <a:extLst>
                    <a:ext uri="{9D8B030D-6E8A-4147-A177-3AD203B41FA5}">
                      <a16:colId xmlns:a16="http://schemas.microsoft.com/office/drawing/2014/main" val="3511228023"/>
                    </a:ext>
                  </a:extLst>
                </a:gridCol>
                <a:gridCol w="382052">
                  <a:extLst>
                    <a:ext uri="{9D8B030D-6E8A-4147-A177-3AD203B41FA5}">
                      <a16:colId xmlns:a16="http://schemas.microsoft.com/office/drawing/2014/main" val="338714538"/>
                    </a:ext>
                  </a:extLst>
                </a:gridCol>
              </a:tblGrid>
              <a:tr h="127061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Verkehrsunfall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395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Säubern der Straße nach Unfall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29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Kanalöffnung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extLst>
                  <a:ext uri="{0D108BD9-81ED-4DB2-BD59-A6C34878D82A}">
                    <a16:rowId xmlns:a16="http://schemas.microsoft.com/office/drawing/2014/main" val="2015547871"/>
                  </a:ext>
                </a:extLst>
              </a:tr>
              <a:tr h="127061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Wespen und Hummeln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283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Befreien von Menschen  aus Lift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23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Suchaktion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extLst>
                  <a:ext uri="{0D108BD9-81ED-4DB2-BD59-A6C34878D82A}">
                    <a16:rowId xmlns:a16="http://schemas.microsoft.com/office/drawing/2014/main" val="2884293195"/>
                  </a:ext>
                </a:extLst>
              </a:tr>
              <a:tr h="127061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Ölspur auf der Straße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142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Bergung von Menschen 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22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Eisenbahnunglück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extLst>
                  <a:ext uri="{0D108BD9-81ED-4DB2-BD59-A6C34878D82A}">
                    <a16:rowId xmlns:a16="http://schemas.microsoft.com/office/drawing/2014/main" val="1055656166"/>
                  </a:ext>
                </a:extLst>
              </a:tr>
              <a:tr h="127061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Freimachen von Verkehrswegen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137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Mineralöl in Gewässern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16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Heizanlagen Schaden an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extLst>
                  <a:ext uri="{0D108BD9-81ED-4DB2-BD59-A6C34878D82A}">
                    <a16:rowId xmlns:a16="http://schemas.microsoft.com/office/drawing/2014/main" val="2439291048"/>
                  </a:ext>
                </a:extLst>
              </a:tr>
              <a:tr h="127061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Hilfeleistung bei Ambulanzeinsätzen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92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Leck an Hydraulikleitung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13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Leitereinsatz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extLst>
                  <a:ext uri="{0D108BD9-81ED-4DB2-BD59-A6C34878D82A}">
                    <a16:rowId xmlns:a16="http://schemas.microsoft.com/office/drawing/2014/main" val="2929050772"/>
                  </a:ext>
                </a:extLst>
              </a:tr>
              <a:tr h="127061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Falschmeldung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90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Hubschrauber einweisen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11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Lose Bauteile od. loser Putz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extLst>
                  <a:ext uri="{0D108BD9-81ED-4DB2-BD59-A6C34878D82A}">
                    <a16:rowId xmlns:a16="http://schemas.microsoft.com/office/drawing/2014/main" val="1281774234"/>
                  </a:ext>
                </a:extLst>
              </a:tr>
              <a:tr h="127061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Türöffnung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83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Überprüfung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Ausströmen von Gasen od. Dämpfen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extLst>
                  <a:ext uri="{0D108BD9-81ED-4DB2-BD59-A6C34878D82A}">
                    <a16:rowId xmlns:a16="http://schemas.microsoft.com/office/drawing/2014/main" val="1091575320"/>
                  </a:ext>
                </a:extLst>
              </a:tr>
              <a:tr h="127061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Unwetterschäden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68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Bergung toter Tiere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9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Taucheinsatz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extLst>
                  <a:ext uri="{0D108BD9-81ED-4DB2-BD59-A6C34878D82A}">
                    <a16:rowId xmlns:a16="http://schemas.microsoft.com/office/drawing/2014/main" val="1234432452"/>
                  </a:ext>
                </a:extLst>
              </a:tr>
              <a:tr h="127061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Wasserschaden sonstiger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50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Wasserunfall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Auslaufen von Säuren od. Laugen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extLst>
                  <a:ext uri="{0D108BD9-81ED-4DB2-BD59-A6C34878D82A}">
                    <a16:rowId xmlns:a16="http://schemas.microsoft.com/office/drawing/2014/main" val="3302223915"/>
                  </a:ext>
                </a:extLst>
              </a:tr>
              <a:tr h="127061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Befreien von Tieren aus Notlage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43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Gasgeruch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Einsturz von Bauwerken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extLst>
                  <a:ext uri="{0D108BD9-81ED-4DB2-BD59-A6C34878D82A}">
                    <a16:rowId xmlns:a16="http://schemas.microsoft.com/office/drawing/2014/main" val="2687761346"/>
                  </a:ext>
                </a:extLst>
              </a:tr>
              <a:tr h="127061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Hilfeleistung PC mittels DLK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38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Verkehrswegsicherung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Erd- oder Felsrutsch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extLst>
                  <a:ext uri="{0D108BD9-81ED-4DB2-BD59-A6C34878D82A}">
                    <a16:rowId xmlns:a16="http://schemas.microsoft.com/office/drawing/2014/main" val="1458416006"/>
                  </a:ext>
                </a:extLst>
              </a:tr>
              <a:tr h="127061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Pumparbeit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38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Bergung von eingekl. Menschen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Explosion (ohne Brand)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extLst>
                  <a:ext uri="{0D108BD9-81ED-4DB2-BD59-A6C34878D82A}">
                    <a16:rowId xmlns:a16="http://schemas.microsoft.com/office/drawing/2014/main" val="756970680"/>
                  </a:ext>
                </a:extLst>
              </a:tr>
              <a:tr h="127061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 dirty="0">
                          <a:effectLst/>
                          <a:latin typeface="Arial Narrow" panose="020B0606020202030204" pitchFamily="34" charset="0"/>
                        </a:rPr>
                        <a:t>Auslaufen von Mineralöl</a:t>
                      </a:r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36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Bergung von Kraftfahrzeugen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Sichern von Türen und Fenstern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extLst>
                  <a:ext uri="{0D108BD9-81ED-4DB2-BD59-A6C34878D82A}">
                    <a16:rowId xmlns:a16="http://schemas.microsoft.com/office/drawing/2014/main" val="2256248203"/>
                  </a:ext>
                </a:extLst>
              </a:tr>
              <a:tr h="127061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Hochwasser od. Überschwemmung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35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Wasserversorgung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Stromgenerator zur Hilfe eingesetzt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extLst>
                  <a:ext uri="{0D108BD9-81ED-4DB2-BD59-A6C34878D82A}">
                    <a16:rowId xmlns:a16="http://schemas.microsoft.com/office/drawing/2014/main" val="2664235407"/>
                  </a:ext>
                </a:extLst>
              </a:tr>
              <a:tr h="127061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Sicherungsdienst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35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Wasserverschmutzung (kein Öl)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Strommastschäden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extLst>
                  <a:ext uri="{0D108BD9-81ED-4DB2-BD59-A6C34878D82A}">
                    <a16:rowId xmlns:a16="http://schemas.microsoft.com/office/drawing/2014/main" val="1970866623"/>
                  </a:ext>
                </a:extLst>
              </a:tr>
              <a:tr h="127061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Sturmschäden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35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Bergung sonstiger Güter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717303"/>
                  </a:ext>
                </a:extLst>
              </a:tr>
              <a:tr h="127061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 dirty="0">
                          <a:effectLst/>
                          <a:latin typeface="Arial Narrow" panose="020B0606020202030204" pitchFamily="34" charset="0"/>
                        </a:rPr>
                        <a:t>Befreien von Menschen aus Notlage</a:t>
                      </a:r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30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Bergung von Toten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163" marR="5163" marT="5163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0661636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691449"/>
              </p:ext>
            </p:extLst>
          </p:nvPr>
        </p:nvGraphicFramePr>
        <p:xfrm>
          <a:off x="806895" y="3541527"/>
          <a:ext cx="8229599" cy="26553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00052">
                  <a:extLst>
                    <a:ext uri="{9D8B030D-6E8A-4147-A177-3AD203B41FA5}">
                      <a16:colId xmlns:a16="http://schemas.microsoft.com/office/drawing/2014/main" val="86058717"/>
                    </a:ext>
                  </a:extLst>
                </a:gridCol>
                <a:gridCol w="439387">
                  <a:extLst>
                    <a:ext uri="{9D8B030D-6E8A-4147-A177-3AD203B41FA5}">
                      <a16:colId xmlns:a16="http://schemas.microsoft.com/office/drawing/2014/main" val="3476206792"/>
                    </a:ext>
                  </a:extLst>
                </a:gridCol>
                <a:gridCol w="332509">
                  <a:extLst>
                    <a:ext uri="{9D8B030D-6E8A-4147-A177-3AD203B41FA5}">
                      <a16:colId xmlns:a16="http://schemas.microsoft.com/office/drawing/2014/main" val="2874433540"/>
                    </a:ext>
                  </a:extLst>
                </a:gridCol>
                <a:gridCol w="1900052">
                  <a:extLst>
                    <a:ext uri="{9D8B030D-6E8A-4147-A177-3AD203B41FA5}">
                      <a16:colId xmlns:a16="http://schemas.microsoft.com/office/drawing/2014/main" val="441324547"/>
                    </a:ext>
                  </a:extLst>
                </a:gridCol>
                <a:gridCol w="712519">
                  <a:extLst>
                    <a:ext uri="{9D8B030D-6E8A-4147-A177-3AD203B41FA5}">
                      <a16:colId xmlns:a16="http://schemas.microsoft.com/office/drawing/2014/main" val="2435926089"/>
                    </a:ext>
                  </a:extLst>
                </a:gridCol>
                <a:gridCol w="332509">
                  <a:extLst>
                    <a:ext uri="{9D8B030D-6E8A-4147-A177-3AD203B41FA5}">
                      <a16:colId xmlns:a16="http://schemas.microsoft.com/office/drawing/2014/main" val="2895689367"/>
                    </a:ext>
                  </a:extLst>
                </a:gridCol>
                <a:gridCol w="1900052">
                  <a:extLst>
                    <a:ext uri="{9D8B030D-6E8A-4147-A177-3AD203B41FA5}">
                      <a16:colId xmlns:a16="http://schemas.microsoft.com/office/drawing/2014/main" val="3836572435"/>
                    </a:ext>
                  </a:extLst>
                </a:gridCol>
                <a:gridCol w="712519">
                  <a:extLst>
                    <a:ext uri="{9D8B030D-6E8A-4147-A177-3AD203B41FA5}">
                      <a16:colId xmlns:a16="http://schemas.microsoft.com/office/drawing/2014/main" val="1564549862"/>
                    </a:ext>
                  </a:extLst>
                </a:gridCol>
              </a:tblGrid>
              <a:tr h="117013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Strasse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813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Gewerbebetrieb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Kirche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extLst>
                  <a:ext uri="{0D108BD9-81ED-4DB2-BD59-A6C34878D82A}">
                    <a16:rowId xmlns:a16="http://schemas.microsoft.com/office/drawing/2014/main" val="2874864579"/>
                  </a:ext>
                </a:extLst>
              </a:tr>
              <a:tr h="117013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Einfamilienhaus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412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Restaur./Gaststätte/Disco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Theater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extLst>
                  <a:ext uri="{0D108BD9-81ED-4DB2-BD59-A6C34878D82A}">
                    <a16:rowId xmlns:a16="http://schemas.microsoft.com/office/drawing/2014/main" val="2271338864"/>
                  </a:ext>
                </a:extLst>
              </a:tr>
              <a:tr h="117013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Industriebetrieb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161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Baustelle/Rohbau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Kino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extLst>
                  <a:ext uri="{0D108BD9-81ED-4DB2-BD59-A6C34878D82A}">
                    <a16:rowId xmlns:a16="http://schemas.microsoft.com/office/drawing/2014/main" val="3486766827"/>
                  </a:ext>
                </a:extLst>
              </a:tr>
              <a:tr h="117013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Appartmenthaus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148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Autobahn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Bahnhof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extLst>
                  <a:ext uri="{0D108BD9-81ED-4DB2-BD59-A6C34878D82A}">
                    <a16:rowId xmlns:a16="http://schemas.microsoft.com/office/drawing/2014/main" val="1057864413"/>
                  </a:ext>
                </a:extLst>
              </a:tr>
              <a:tr h="117013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Fluss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41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Kreisverkehr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Bushaltestelle*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extLst>
                  <a:ext uri="{0D108BD9-81ED-4DB2-BD59-A6C34878D82A}">
                    <a16:rowId xmlns:a16="http://schemas.microsoft.com/office/drawing/2014/main" val="925351666"/>
                  </a:ext>
                </a:extLst>
              </a:tr>
              <a:tr h="117013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 dirty="0">
                          <a:effectLst/>
                          <a:latin typeface="Arial Narrow" panose="020B0606020202030204" pitchFamily="34" charset="0"/>
                        </a:rPr>
                        <a:t>Parkplatz</a:t>
                      </a:r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24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Schule/Lyzeum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Kanalisation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extLst>
                  <a:ext uri="{0D108BD9-81ED-4DB2-BD59-A6C34878D82A}">
                    <a16:rowId xmlns:a16="http://schemas.microsoft.com/office/drawing/2014/main" val="2410991816"/>
                  </a:ext>
                </a:extLst>
              </a:tr>
              <a:tr h="117013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Öffentliches Gebäude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19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Gartenlaube*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Krankenhaus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extLst>
                  <a:ext uri="{0D108BD9-81ED-4DB2-BD59-A6C34878D82A}">
                    <a16:rowId xmlns:a16="http://schemas.microsoft.com/office/drawing/2014/main" val="147357708"/>
                  </a:ext>
                </a:extLst>
              </a:tr>
              <a:tr h="117013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Camping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16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Sportanlage/Stadion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Sporthalle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extLst>
                  <a:ext uri="{0D108BD9-81ED-4DB2-BD59-A6C34878D82A}">
                    <a16:rowId xmlns:a16="http://schemas.microsoft.com/office/drawing/2014/main" val="3397857119"/>
                  </a:ext>
                </a:extLst>
              </a:tr>
              <a:tr h="117013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Wald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16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Lagerhalle*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Park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extLst>
                  <a:ext uri="{0D108BD9-81ED-4DB2-BD59-A6C34878D82A}">
                    <a16:rowId xmlns:a16="http://schemas.microsoft.com/office/drawing/2014/main" val="3300274442"/>
                  </a:ext>
                </a:extLst>
              </a:tr>
              <a:tr h="117013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Aussenfläche 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15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Tankstelle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See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extLst>
                  <a:ext uri="{0D108BD9-81ED-4DB2-BD59-A6C34878D82A}">
                    <a16:rowId xmlns:a16="http://schemas.microsoft.com/office/drawing/2014/main" val="2689461267"/>
                  </a:ext>
                </a:extLst>
              </a:tr>
              <a:tr h="117013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Öffentlicher Platz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13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Umgehungsstr./3-Bahn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Centre Culturel/Polyvalent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extLst>
                  <a:ext uri="{0D108BD9-81ED-4DB2-BD59-A6C34878D82A}">
                    <a16:rowId xmlns:a16="http://schemas.microsoft.com/office/drawing/2014/main" val="1116964717"/>
                  </a:ext>
                </a:extLst>
              </a:tr>
              <a:tr h="117013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Alters-  oder Pflegeheim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12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Garage*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Parkhaus unterirdisch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extLst>
                  <a:ext uri="{0D108BD9-81ED-4DB2-BD59-A6C34878D82A}">
                    <a16:rowId xmlns:a16="http://schemas.microsoft.com/office/drawing/2014/main" val="2682313857"/>
                  </a:ext>
                </a:extLst>
              </a:tr>
              <a:tr h="117013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Gelände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12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Hotel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Einkaufszentrum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extLst>
                  <a:ext uri="{0D108BD9-81ED-4DB2-BD59-A6C34878D82A}">
                    <a16:rowId xmlns:a16="http://schemas.microsoft.com/office/drawing/2014/main" val="3606744560"/>
                  </a:ext>
                </a:extLst>
              </a:tr>
              <a:tr h="117013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Feld/Wiese/Flur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Eisenbahn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Konservatorium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extLst>
                  <a:ext uri="{0D108BD9-81ED-4DB2-BD59-A6C34878D82A}">
                    <a16:rowId xmlns:a16="http://schemas.microsoft.com/office/drawing/2014/main" val="590038217"/>
                  </a:ext>
                </a:extLst>
              </a:tr>
              <a:tr h="117013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Weekendhaus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Spielplatz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Erholungsgebiet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extLst>
                  <a:ext uri="{0D108BD9-81ED-4DB2-BD59-A6C34878D82A}">
                    <a16:rowId xmlns:a16="http://schemas.microsoft.com/office/drawing/2014/main" val="1453112829"/>
                  </a:ext>
                </a:extLst>
              </a:tr>
              <a:tr h="117013"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Landwirt.Betrieb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9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050" b="1" u="none" strike="noStrike" dirty="0">
                          <a:effectLst/>
                          <a:latin typeface="Arial Narrow" panose="020B0606020202030204" pitchFamily="34" charset="0"/>
                        </a:rPr>
                        <a:t>Bürogebäude</a:t>
                      </a:r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050" b="1" u="none" strike="noStrike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de-LU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LU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938" marR="5938" marT="5938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867758"/>
                  </a:ext>
                </a:extLst>
              </a:tr>
            </a:tbl>
          </a:graphicData>
        </a:graphic>
      </p:graphicFrame>
      <p:sp>
        <p:nvSpPr>
          <p:cNvPr id="9" name="Textfeld 8"/>
          <p:cNvSpPr txBox="1"/>
          <p:nvPr/>
        </p:nvSpPr>
        <p:spPr>
          <a:xfrm>
            <a:off x="323528" y="350453"/>
            <a:ext cx="360040" cy="286232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de-LU" b="1" dirty="0">
                <a:solidFill>
                  <a:schemeClr val="bg1"/>
                </a:solidFill>
                <a:latin typeface="Arial Narrow" panose="020B0606020202030204" pitchFamily="34" charset="0"/>
              </a:rPr>
              <a:t>EINSATZ</a:t>
            </a:r>
            <a:r>
              <a:rPr lang="de-LU" b="1" dirty="0">
                <a:solidFill>
                  <a:srgbClr val="FFFF00"/>
                </a:solidFill>
                <a:latin typeface="Arial Narrow" panose="020B0606020202030204" pitchFamily="34" charset="0"/>
              </a:rPr>
              <a:t>ART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323528" y="3438030"/>
            <a:ext cx="360040" cy="286232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de-LU" b="1" dirty="0">
                <a:solidFill>
                  <a:schemeClr val="bg1"/>
                </a:solidFill>
                <a:latin typeface="Arial Narrow" panose="020B0606020202030204" pitchFamily="34" charset="0"/>
              </a:rPr>
              <a:t>EINSATZ</a:t>
            </a:r>
            <a:r>
              <a:rPr lang="de-LU" b="1" dirty="0">
                <a:solidFill>
                  <a:srgbClr val="FFFF00"/>
                </a:solidFill>
                <a:latin typeface="Arial Narrow" panose="020B0606020202030204" pitchFamily="34" charset="0"/>
              </a:rPr>
              <a:t>ORT</a:t>
            </a:r>
          </a:p>
        </p:txBody>
      </p:sp>
    </p:spTree>
    <p:extLst>
      <p:ext uri="{BB962C8B-B14F-4D97-AF65-F5344CB8AC3E}">
        <p14:creationId xmlns:p14="http://schemas.microsoft.com/office/powerpoint/2010/main" val="343734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 3">
            <a:extLst>
              <a:ext uri="{FF2B5EF4-FFF2-40B4-BE49-F238E27FC236}">
                <a16:creationId xmlns:a16="http://schemas.microsoft.com/office/drawing/2014/main" id="{60392341-07EF-4885-8101-CA583D15675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8597487"/>
              </p:ext>
            </p:extLst>
          </p:nvPr>
        </p:nvGraphicFramePr>
        <p:xfrm>
          <a:off x="882000" y="2996952"/>
          <a:ext cx="7380000" cy="331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Rechteck 24"/>
          <p:cNvSpPr/>
          <p:nvPr/>
        </p:nvSpPr>
        <p:spPr>
          <a:xfrm>
            <a:off x="0" y="116632"/>
            <a:ext cx="9144000" cy="5232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de-LU" sz="2800" b="1" cap="all" dirty="0">
                <a:solidFill>
                  <a:schemeClr val="bg1"/>
                </a:solidFill>
                <a:latin typeface="Arial Narrow" panose="020B0606020202030204" pitchFamily="34" charset="0"/>
              </a:rPr>
              <a:t>Statistik der </a:t>
            </a:r>
            <a:r>
              <a:rPr lang="de-LU" sz="2800" b="1" cap="all" dirty="0" err="1">
                <a:solidFill>
                  <a:schemeClr val="bg1"/>
                </a:solidFill>
                <a:latin typeface="Arial Narrow" panose="020B0606020202030204" pitchFamily="34" charset="0"/>
              </a:rPr>
              <a:t>first</a:t>
            </a:r>
            <a:r>
              <a:rPr lang="de-LU" sz="2800" b="1" cap="all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de-LU" sz="2800" b="1" cap="all" dirty="0" err="1">
                <a:solidFill>
                  <a:schemeClr val="bg1"/>
                </a:solidFill>
                <a:latin typeface="Arial Narrow" panose="020B0606020202030204" pitchFamily="34" charset="0"/>
              </a:rPr>
              <a:t>responder</a:t>
            </a:r>
            <a:r>
              <a:rPr lang="de-LU" sz="2800" b="1" cap="all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de-LU" sz="2800" b="1" cap="all" dirty="0" err="1">
                <a:solidFill>
                  <a:schemeClr val="bg1"/>
                </a:solidFill>
                <a:latin typeface="Arial Narrow" panose="020B0606020202030204" pitchFamily="34" charset="0"/>
              </a:rPr>
              <a:t>einsätze</a:t>
            </a:r>
            <a:endParaRPr lang="de-LU" sz="2800" b="1" cap="all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92" name="Gruppieren 91"/>
          <p:cNvGrpSpPr/>
          <p:nvPr/>
        </p:nvGrpSpPr>
        <p:grpSpPr>
          <a:xfrm>
            <a:off x="467274" y="1015633"/>
            <a:ext cx="8150696" cy="1405255"/>
            <a:chOff x="467274" y="1015633"/>
            <a:chExt cx="8150696" cy="1405255"/>
          </a:xfrm>
        </p:grpSpPr>
        <p:sp>
          <p:nvSpPr>
            <p:cNvPr id="27" name="Plus 37"/>
            <p:cNvSpPr>
              <a:spLocks noChangeAspect="1"/>
            </p:cNvSpPr>
            <p:nvPr/>
          </p:nvSpPr>
          <p:spPr>
            <a:xfrm>
              <a:off x="1836000" y="1440000"/>
              <a:ext cx="540000" cy="540000"/>
            </a:xfrm>
            <a:prstGeom prst="mathPlus">
              <a:avLst/>
            </a:prstGeom>
            <a:solidFill>
              <a:schemeClr val="accent3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LU"/>
            </a:p>
          </p:txBody>
        </p:sp>
        <p:sp>
          <p:nvSpPr>
            <p:cNvPr id="28" name="Flèche droite 43"/>
            <p:cNvSpPr>
              <a:spLocks noChangeAspect="1"/>
            </p:cNvSpPr>
            <p:nvPr/>
          </p:nvSpPr>
          <p:spPr>
            <a:xfrm>
              <a:off x="3852000" y="1368000"/>
              <a:ext cx="684000" cy="684000"/>
            </a:xfrm>
            <a:prstGeom prst="rightArrow">
              <a:avLst/>
            </a:prstGeom>
            <a:solidFill>
              <a:schemeClr val="accent3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LU"/>
            </a:p>
          </p:txBody>
        </p:sp>
        <p:sp>
          <p:nvSpPr>
            <p:cNvPr id="29" name="Flèche droite 102"/>
            <p:cNvSpPr>
              <a:spLocks noChangeAspect="1"/>
            </p:cNvSpPr>
            <p:nvPr/>
          </p:nvSpPr>
          <p:spPr>
            <a:xfrm>
              <a:off x="6264000" y="1368000"/>
              <a:ext cx="684000" cy="684000"/>
            </a:xfrm>
            <a:prstGeom prst="rightArrow">
              <a:avLst/>
            </a:prstGeom>
            <a:solidFill>
              <a:schemeClr val="accent3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LU"/>
            </a:p>
          </p:txBody>
        </p:sp>
        <p:grpSp>
          <p:nvGrpSpPr>
            <p:cNvPr id="71" name="Gruppieren 70"/>
            <p:cNvGrpSpPr/>
            <p:nvPr/>
          </p:nvGrpSpPr>
          <p:grpSpPr>
            <a:xfrm>
              <a:off x="467274" y="1015633"/>
              <a:ext cx="8150696" cy="1405255"/>
              <a:chOff x="467274" y="1015633"/>
              <a:chExt cx="8150696" cy="1405255"/>
            </a:xfrm>
          </p:grpSpPr>
          <p:grpSp>
            <p:nvGrpSpPr>
              <p:cNvPr id="72" name="Groupe 48"/>
              <p:cNvGrpSpPr>
                <a:grpSpLocks noChangeAspect="1"/>
              </p:cNvGrpSpPr>
              <p:nvPr/>
            </p:nvGrpSpPr>
            <p:grpSpPr>
              <a:xfrm>
                <a:off x="467274" y="1080000"/>
                <a:ext cx="1285028" cy="1152000"/>
                <a:chOff x="0" y="0"/>
                <a:chExt cx="883285" cy="791845"/>
              </a:xfrm>
            </p:grpSpPr>
            <p:sp>
              <p:nvSpPr>
                <p:cNvPr id="88" name="Ellipse 87"/>
                <p:cNvSpPr/>
                <p:nvPr/>
              </p:nvSpPr>
              <p:spPr>
                <a:xfrm>
                  <a:off x="91440" y="0"/>
                  <a:ext cx="791690" cy="791845"/>
                </a:xfrm>
                <a:prstGeom prst="ellipse">
                  <a:avLst/>
                </a:prstGeom>
                <a:solidFill>
                  <a:srgbClr val="C6E6A2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LU"/>
                </a:p>
              </p:txBody>
            </p:sp>
            <p:sp>
              <p:nvSpPr>
                <p:cNvPr id="89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91440" y="419100"/>
                  <a:ext cx="791845" cy="33337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de-DE" sz="1100" b="1" dirty="0">
                      <a:latin typeface="Arial Narrow" panose="020B0606020202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First </a:t>
                  </a:r>
                  <a:r>
                    <a:rPr lang="de-DE" sz="1100" b="1" dirty="0" err="1">
                      <a:latin typeface="Arial Narrow" panose="020B0606020202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Responder</a:t>
                  </a:r>
                  <a:endParaRPr lang="fr-LU" sz="1100" b="1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de-DE" sz="800" b="1" dirty="0">
                      <a:effectLst/>
                      <a:latin typeface="Arial Narrow" panose="020B0606020202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LU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pic>
              <p:nvPicPr>
                <p:cNvPr id="90" name="Image 51" descr="C:\Users\lyri\Pictures\fr.gif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0" y="259080"/>
                  <a:ext cx="218440" cy="2159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91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91440" y="163830"/>
                  <a:ext cx="791845" cy="307381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de-DE" sz="2400" b="1" dirty="0">
                      <a:latin typeface="Arial Narrow" panose="020B0606020202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686</a:t>
                  </a:r>
                  <a:endParaRPr lang="fr-LU" sz="2400" b="1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73" name="Groupe 53"/>
              <p:cNvGrpSpPr>
                <a:grpSpLocks noChangeAspect="1"/>
              </p:cNvGrpSpPr>
              <p:nvPr/>
            </p:nvGrpSpPr>
            <p:grpSpPr>
              <a:xfrm>
                <a:off x="2372278" y="1080000"/>
                <a:ext cx="1285028" cy="1152000"/>
                <a:chOff x="0" y="0"/>
                <a:chExt cx="883285" cy="791845"/>
              </a:xfrm>
            </p:grpSpPr>
            <p:sp>
              <p:nvSpPr>
                <p:cNvPr id="84" name="Ellipse 83"/>
                <p:cNvSpPr/>
                <p:nvPr/>
              </p:nvSpPr>
              <p:spPr>
                <a:xfrm>
                  <a:off x="91440" y="0"/>
                  <a:ext cx="791690" cy="791845"/>
                </a:xfrm>
                <a:prstGeom prst="ellipse">
                  <a:avLst/>
                </a:prstGeom>
                <a:solidFill>
                  <a:srgbClr val="C6E6A2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LU"/>
                </a:p>
              </p:txBody>
            </p:sp>
            <p:sp>
              <p:nvSpPr>
                <p:cNvPr id="85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91440" y="419100"/>
                  <a:ext cx="791845" cy="33337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de-DE" sz="1100" b="1" dirty="0">
                      <a:latin typeface="Arial Narrow" panose="020B0606020202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Nachbarliche</a:t>
                  </a:r>
                  <a:endParaRPr lang="fr-LU" sz="1100" b="1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de-DE" sz="1100" b="1" dirty="0">
                      <a:latin typeface="Arial Narrow" panose="020B0606020202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Hilfsleistung</a:t>
                  </a:r>
                  <a:endParaRPr lang="fr-LU" sz="1100" b="1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de-DE" sz="800" b="1" dirty="0">
                      <a:effectLst/>
                      <a:latin typeface="Arial Narrow" panose="020B0606020202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LU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pic>
              <p:nvPicPr>
                <p:cNvPr id="86" name="Image 56" descr="C:\Users\lyri\Pictures\fr.gif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0" y="259080"/>
                  <a:ext cx="218440" cy="2159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87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91440" y="163830"/>
                  <a:ext cx="791845" cy="307381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de-DE" sz="2400" b="1" dirty="0">
                      <a:latin typeface="Arial Narrow" panose="020B0606020202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17</a:t>
                  </a:r>
                  <a:endParaRPr lang="fr-LU" sz="2400" b="1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74" name="Groupe 58"/>
              <p:cNvGrpSpPr>
                <a:grpSpLocks noChangeAspect="1"/>
              </p:cNvGrpSpPr>
              <p:nvPr/>
            </p:nvGrpSpPr>
            <p:grpSpPr>
              <a:xfrm>
                <a:off x="4536000" y="1015633"/>
                <a:ext cx="1566127" cy="1404000"/>
                <a:chOff x="0" y="0"/>
                <a:chExt cx="883285" cy="791845"/>
              </a:xfrm>
            </p:grpSpPr>
            <p:sp>
              <p:nvSpPr>
                <p:cNvPr id="80" name="Ellipse 79"/>
                <p:cNvSpPr/>
                <p:nvPr/>
              </p:nvSpPr>
              <p:spPr>
                <a:xfrm>
                  <a:off x="91440" y="0"/>
                  <a:ext cx="791690" cy="791845"/>
                </a:xfrm>
                <a:prstGeom prst="ellipse">
                  <a:avLst/>
                </a:prstGeom>
                <a:solidFill>
                  <a:srgbClr val="C6E6A2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LU"/>
                </a:p>
              </p:txBody>
            </p:sp>
            <p:sp>
              <p:nvSpPr>
                <p:cNvPr id="81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91440" y="419100"/>
                  <a:ext cx="791845" cy="33337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rot="0" vert="horz" wrap="square" lIns="91440" tIns="45720" rIns="91440" bIns="45720" anchor="ctr" anchorCtr="0" upright="1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de-DE" sz="1600" b="1" kern="400" dirty="0">
                      <a:latin typeface="Arial Narrow" panose="020B0606020202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Gesamt</a:t>
                  </a:r>
                  <a:endParaRPr lang="fr-LU" sz="1600" b="1" kern="400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pic>
              <p:nvPicPr>
                <p:cNvPr id="82" name="Image 61" descr="C:\Users\lyri\Pictures\fr.gif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0" y="259079"/>
                  <a:ext cx="225968" cy="223341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83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91440" y="163830"/>
                  <a:ext cx="791845" cy="307381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de-DE" sz="3200" b="1" dirty="0">
                      <a:latin typeface="Arial Narrow" panose="020B0606020202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703</a:t>
                  </a:r>
                  <a:endParaRPr lang="fr-LU" sz="3200" b="1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75" name="Groupe 63"/>
              <p:cNvGrpSpPr>
                <a:grpSpLocks noChangeAspect="1"/>
              </p:cNvGrpSpPr>
              <p:nvPr/>
            </p:nvGrpSpPr>
            <p:grpSpPr>
              <a:xfrm>
                <a:off x="7020272" y="1016888"/>
                <a:ext cx="1597698" cy="1404000"/>
                <a:chOff x="-16510" y="0"/>
                <a:chExt cx="899795" cy="791845"/>
              </a:xfrm>
            </p:grpSpPr>
            <p:sp>
              <p:nvSpPr>
                <p:cNvPr id="76" name="Ellipse 75"/>
                <p:cNvSpPr/>
                <p:nvPr/>
              </p:nvSpPr>
              <p:spPr>
                <a:xfrm>
                  <a:off x="91440" y="0"/>
                  <a:ext cx="791690" cy="791845"/>
                </a:xfrm>
                <a:prstGeom prst="ellipse">
                  <a:avLst/>
                </a:prstGeom>
                <a:solidFill>
                  <a:srgbClr val="C6E6A2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fr-LU"/>
                </a:p>
              </p:txBody>
            </p:sp>
            <p:sp>
              <p:nvSpPr>
                <p:cNvPr id="77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91440" y="419100"/>
                  <a:ext cx="791845" cy="33337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de-DE" sz="1600" b="1" kern="400" dirty="0">
                      <a:latin typeface="Arial Narrow" panose="020B0606020202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Einsatz-</a:t>
                  </a:r>
                  <a:endParaRPr lang="fr-LU" sz="1600" b="1" kern="400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de-DE" sz="1600" b="1" kern="400" dirty="0">
                      <a:latin typeface="Arial Narrow" panose="020B0606020202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stunden</a:t>
                  </a:r>
                  <a:endParaRPr lang="fr-LU" sz="1600" b="1" kern="400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de-DE" sz="800" b="1" dirty="0">
                      <a:effectLst/>
                      <a:latin typeface="Arial Narrow" panose="020B0606020202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  <a:endParaRPr lang="fr-LU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pic>
              <p:nvPicPr>
                <p:cNvPr id="78" name="Image 66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 bwMode="auto">
                <a:xfrm flipH="1">
                  <a:off x="-16510" y="259079"/>
                  <a:ext cx="243645" cy="24364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79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91440" y="163830"/>
                  <a:ext cx="791845" cy="307381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de-DE" sz="3200" b="1" dirty="0">
                      <a:latin typeface="Arial Narrow" panose="020B0606020202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1.283</a:t>
                  </a:r>
                  <a:endParaRPr lang="fr-LU" sz="3200" b="1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3001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0" y="116632"/>
            <a:ext cx="9144000" cy="5232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de-LU" sz="2800" b="1" cap="all" dirty="0">
                <a:solidFill>
                  <a:schemeClr val="bg1"/>
                </a:solidFill>
                <a:latin typeface="Arial Narrow" panose="020B0606020202030204" pitchFamily="34" charset="0"/>
              </a:rPr>
              <a:t>Gesamt </a:t>
            </a:r>
            <a:r>
              <a:rPr lang="de-LU" sz="2800" b="1" cap="all" dirty="0" err="1">
                <a:solidFill>
                  <a:schemeClr val="bg1"/>
                </a:solidFill>
                <a:latin typeface="Arial Narrow" panose="020B0606020202030204" pitchFamily="34" charset="0"/>
              </a:rPr>
              <a:t>einsatzstatistik</a:t>
            </a:r>
            <a:endParaRPr lang="de-LU" sz="2800" b="1" cap="all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7" name="Groupe 37"/>
          <p:cNvGrpSpPr>
            <a:grpSpLocks noChangeAspect="1"/>
          </p:cNvGrpSpPr>
          <p:nvPr/>
        </p:nvGrpSpPr>
        <p:grpSpPr>
          <a:xfrm>
            <a:off x="4550415" y="1772816"/>
            <a:ext cx="1566127" cy="1404000"/>
            <a:chOff x="0" y="0"/>
            <a:chExt cx="883285" cy="791845"/>
          </a:xfrm>
        </p:grpSpPr>
        <p:sp>
          <p:nvSpPr>
            <p:cNvPr id="8" name="Ellipse 7"/>
            <p:cNvSpPr/>
            <p:nvPr/>
          </p:nvSpPr>
          <p:spPr>
            <a:xfrm>
              <a:off x="91440" y="0"/>
              <a:ext cx="791690" cy="791845"/>
            </a:xfrm>
            <a:prstGeom prst="ellipse">
              <a:avLst/>
            </a:prstGeom>
            <a:solidFill>
              <a:srgbClr val="C6E6A2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LU"/>
            </a:p>
          </p:txBody>
        </p:sp>
        <p:pic>
          <p:nvPicPr>
            <p:cNvPr id="9" name="Image 40" descr="C:\Users\lyri\Pictures\fr.gif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0" y="259079"/>
              <a:ext cx="225968" cy="2233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Text Box 46"/>
            <p:cNvSpPr txBox="1">
              <a:spLocks noChangeArrowheads="1"/>
            </p:cNvSpPr>
            <p:nvPr/>
          </p:nvSpPr>
          <p:spPr bwMode="auto">
            <a:xfrm>
              <a:off x="91440" y="242215"/>
              <a:ext cx="791845" cy="30738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3200" b="1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703</a:t>
              </a:r>
              <a:endParaRPr lang="fr-LU" sz="32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Groupe 52"/>
          <p:cNvGrpSpPr>
            <a:grpSpLocks noChangeAspect="1"/>
          </p:cNvGrpSpPr>
          <p:nvPr/>
        </p:nvGrpSpPr>
        <p:grpSpPr>
          <a:xfrm>
            <a:off x="4550415" y="3817522"/>
            <a:ext cx="1626272" cy="1404000"/>
            <a:chOff x="-16510" y="0"/>
            <a:chExt cx="915888" cy="791845"/>
          </a:xfrm>
        </p:grpSpPr>
        <p:sp>
          <p:nvSpPr>
            <p:cNvPr id="12" name="Ellipse 11"/>
            <p:cNvSpPr/>
            <p:nvPr/>
          </p:nvSpPr>
          <p:spPr>
            <a:xfrm>
              <a:off x="91440" y="0"/>
              <a:ext cx="791690" cy="791845"/>
            </a:xfrm>
            <a:prstGeom prst="ellipse">
              <a:avLst/>
            </a:prstGeom>
            <a:solidFill>
              <a:srgbClr val="C6E6A2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LU"/>
            </a:p>
          </p:txBody>
        </p:sp>
        <p:pic>
          <p:nvPicPr>
            <p:cNvPr id="13" name="Image 5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-16510" y="269823"/>
              <a:ext cx="243645" cy="24364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" name="Text Box 46"/>
            <p:cNvSpPr txBox="1">
              <a:spLocks noChangeArrowheads="1"/>
            </p:cNvSpPr>
            <p:nvPr/>
          </p:nvSpPr>
          <p:spPr bwMode="auto">
            <a:xfrm>
              <a:off x="107533" y="239038"/>
              <a:ext cx="791845" cy="30738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3200" b="1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1.283</a:t>
              </a:r>
              <a:endParaRPr lang="fr-LU" sz="32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Groupe 62"/>
          <p:cNvGrpSpPr/>
          <p:nvPr/>
        </p:nvGrpSpPr>
        <p:grpSpPr>
          <a:xfrm>
            <a:off x="6833877" y="1234034"/>
            <a:ext cx="2225632" cy="2181350"/>
            <a:chOff x="6488284" y="2179132"/>
            <a:chExt cx="2225632" cy="2181350"/>
          </a:xfrm>
        </p:grpSpPr>
        <p:grpSp>
          <p:nvGrpSpPr>
            <p:cNvPr id="16" name="Groupe 47"/>
            <p:cNvGrpSpPr>
              <a:grpSpLocks noChangeAspect="1"/>
            </p:cNvGrpSpPr>
            <p:nvPr/>
          </p:nvGrpSpPr>
          <p:grpSpPr>
            <a:xfrm>
              <a:off x="6488284" y="2389109"/>
              <a:ext cx="2225632" cy="1944000"/>
              <a:chOff x="0" y="0"/>
              <a:chExt cx="906565" cy="791845"/>
            </a:xfrm>
          </p:grpSpPr>
          <p:sp>
            <p:nvSpPr>
              <p:cNvPr id="19" name="Ellipse 18"/>
              <p:cNvSpPr/>
              <p:nvPr/>
            </p:nvSpPr>
            <p:spPr>
              <a:xfrm>
                <a:off x="91440" y="0"/>
                <a:ext cx="791690" cy="791845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LU"/>
              </a:p>
            </p:txBody>
          </p:sp>
          <p:sp>
            <p:nvSpPr>
              <p:cNvPr id="20" name="Text Box 39"/>
              <p:cNvSpPr txBox="1">
                <a:spLocks noChangeArrowheads="1"/>
              </p:cNvSpPr>
              <p:nvPr/>
            </p:nvSpPr>
            <p:spPr bwMode="auto">
              <a:xfrm>
                <a:off x="91440" y="419100"/>
                <a:ext cx="791845" cy="3333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de-DE" sz="2000" b="1" kern="400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Gesamt</a:t>
                </a:r>
                <a:endParaRPr lang="fr-LU" sz="1600" b="1" kern="400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21" name="Image 50" descr="C:\Users\lyri\Pictures\fr.gif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0" y="259079"/>
                <a:ext cx="225968" cy="223341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2" name="Text Box 46"/>
              <p:cNvSpPr txBox="1">
                <a:spLocks noChangeArrowheads="1"/>
              </p:cNvSpPr>
              <p:nvPr/>
            </p:nvSpPr>
            <p:spPr bwMode="auto">
              <a:xfrm>
                <a:off x="114720" y="225908"/>
                <a:ext cx="791845" cy="30738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4000" b="1" dirty="0">
                    <a:solidFill>
                      <a:srgbClr val="FFFF00"/>
                    </a:solidFill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2.955</a:t>
                </a:r>
                <a:endParaRPr lang="fr-LU" sz="3200" b="1" dirty="0">
                  <a:solidFill>
                    <a:srgbClr val="FFFF0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7" name="Picture 2" descr="C:\Users\Lynn\Dropbox\-INSPECTORAT\Kanton Diekirch\Icon Brand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8352" y="2179132"/>
              <a:ext cx="520704" cy="648000"/>
            </a:xfrm>
            <a:prstGeom prst="rect">
              <a:avLst/>
            </a:prstGeom>
            <a:noFill/>
          </p:spPr>
        </p:pic>
        <p:pic>
          <p:nvPicPr>
            <p:cNvPr id="18" name="Image 58" descr="C:\Users\lyri\Pictures\Image1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45390" y="3784482"/>
              <a:ext cx="564032" cy="5760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" name="Groupe 64"/>
          <p:cNvGrpSpPr/>
          <p:nvPr/>
        </p:nvGrpSpPr>
        <p:grpSpPr>
          <a:xfrm>
            <a:off x="6833877" y="3539655"/>
            <a:ext cx="2297919" cy="2181350"/>
            <a:chOff x="6488285" y="4360482"/>
            <a:chExt cx="2297919" cy="2181350"/>
          </a:xfrm>
        </p:grpSpPr>
        <p:grpSp>
          <p:nvGrpSpPr>
            <p:cNvPr id="24" name="Groupe 42"/>
            <p:cNvGrpSpPr>
              <a:grpSpLocks noChangeAspect="1"/>
            </p:cNvGrpSpPr>
            <p:nvPr/>
          </p:nvGrpSpPr>
          <p:grpSpPr>
            <a:xfrm>
              <a:off x="6488285" y="4568543"/>
              <a:ext cx="2297919" cy="1943999"/>
              <a:chOff x="-16510" y="0"/>
              <a:chExt cx="934661" cy="791845"/>
            </a:xfrm>
          </p:grpSpPr>
          <p:sp>
            <p:nvSpPr>
              <p:cNvPr id="27" name="Ellipse 26"/>
              <p:cNvSpPr/>
              <p:nvPr/>
            </p:nvSpPr>
            <p:spPr>
              <a:xfrm>
                <a:off x="91440" y="0"/>
                <a:ext cx="791690" cy="791845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LU"/>
              </a:p>
            </p:txBody>
          </p:sp>
          <p:sp>
            <p:nvSpPr>
              <p:cNvPr id="28" name="Text Box 39"/>
              <p:cNvSpPr txBox="1">
                <a:spLocks noChangeArrowheads="1"/>
              </p:cNvSpPr>
              <p:nvPr/>
            </p:nvSpPr>
            <p:spPr bwMode="auto">
              <a:xfrm>
                <a:off x="91440" y="419100"/>
                <a:ext cx="791845" cy="3333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de-DE" sz="2000" b="1" kern="400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Einsatz-</a:t>
                </a:r>
                <a:endParaRPr lang="fr-LU" sz="2000" b="1" kern="400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de-DE" sz="2000" b="1" kern="400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stunden</a:t>
                </a:r>
                <a:endParaRPr lang="fr-LU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29" name="Image 4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flipH="1">
                <a:off x="-16510" y="259079"/>
                <a:ext cx="243645" cy="24364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0" name="Text Box 46"/>
              <p:cNvSpPr txBox="1">
                <a:spLocks noChangeArrowheads="1"/>
              </p:cNvSpPr>
              <p:nvPr/>
            </p:nvSpPr>
            <p:spPr bwMode="auto">
              <a:xfrm>
                <a:off x="126306" y="237547"/>
                <a:ext cx="791845" cy="30738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4000" b="1" dirty="0">
                    <a:solidFill>
                      <a:srgbClr val="FFFF00"/>
                    </a:solidFill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25.199</a:t>
                </a:r>
                <a:endParaRPr lang="fr-LU" sz="4000" b="1" dirty="0">
                  <a:solidFill>
                    <a:srgbClr val="FFFF0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25" name="Picture 2" descr="C:\Users\Lynn\Dropbox\-INSPECTORAT\Kanton Diekirch\Icon Brand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6071" y="4360482"/>
              <a:ext cx="520704" cy="648000"/>
            </a:xfrm>
            <a:prstGeom prst="rect">
              <a:avLst/>
            </a:prstGeom>
            <a:noFill/>
          </p:spPr>
        </p:pic>
        <p:pic>
          <p:nvPicPr>
            <p:cNvPr id="26" name="Image 60" descr="C:\Users\lyri\Pictures\Image1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3109" y="5965832"/>
              <a:ext cx="564032" cy="5760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1" name="Groupe 61"/>
          <p:cNvGrpSpPr>
            <a:grpSpLocks noChangeAspect="1"/>
          </p:cNvGrpSpPr>
          <p:nvPr/>
        </p:nvGrpSpPr>
        <p:grpSpPr>
          <a:xfrm>
            <a:off x="2653821" y="1773384"/>
            <a:ext cx="1589644" cy="1404000"/>
            <a:chOff x="0" y="0"/>
            <a:chExt cx="897067" cy="791845"/>
          </a:xfrm>
        </p:grpSpPr>
        <p:sp>
          <p:nvSpPr>
            <p:cNvPr id="32" name="Ellipse 31"/>
            <p:cNvSpPr/>
            <p:nvPr/>
          </p:nvSpPr>
          <p:spPr>
            <a:xfrm>
              <a:off x="105377" y="0"/>
              <a:ext cx="791690" cy="79184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LU"/>
            </a:p>
          </p:txBody>
        </p:sp>
        <p:pic>
          <p:nvPicPr>
            <p:cNvPr id="33" name="Image 69" descr="C:\Users\lyri\Pictures\Image1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5340"/>
              <a:ext cx="246380" cy="25146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4" name="Text Box 46"/>
            <p:cNvSpPr txBox="1">
              <a:spLocks noChangeArrowheads="1"/>
            </p:cNvSpPr>
            <p:nvPr/>
          </p:nvSpPr>
          <p:spPr bwMode="auto">
            <a:xfrm>
              <a:off x="102996" y="238949"/>
              <a:ext cx="791845" cy="30738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3200" b="1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1.847</a:t>
              </a:r>
              <a:endParaRPr lang="fr-LU" sz="32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Groupe 63"/>
          <p:cNvGrpSpPr>
            <a:grpSpLocks noChangeAspect="1"/>
          </p:cNvGrpSpPr>
          <p:nvPr/>
        </p:nvGrpSpPr>
        <p:grpSpPr>
          <a:xfrm>
            <a:off x="2649602" y="3817522"/>
            <a:ext cx="1637544" cy="1404000"/>
            <a:chOff x="0" y="0"/>
            <a:chExt cx="924097" cy="791845"/>
          </a:xfrm>
        </p:grpSpPr>
        <p:sp>
          <p:nvSpPr>
            <p:cNvPr id="36" name="Ellipse 35"/>
            <p:cNvSpPr/>
            <p:nvPr/>
          </p:nvSpPr>
          <p:spPr>
            <a:xfrm>
              <a:off x="105377" y="0"/>
              <a:ext cx="791690" cy="79184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LU"/>
            </a:p>
          </p:txBody>
        </p:sp>
        <p:pic>
          <p:nvPicPr>
            <p:cNvPr id="37" name="Image 6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277969"/>
              <a:ext cx="246380" cy="2462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8" name="Text Box 46"/>
            <p:cNvSpPr txBox="1">
              <a:spLocks noChangeArrowheads="1"/>
            </p:cNvSpPr>
            <p:nvPr/>
          </p:nvSpPr>
          <p:spPr bwMode="auto">
            <a:xfrm>
              <a:off x="132252" y="233001"/>
              <a:ext cx="791845" cy="30738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3200" b="1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17.557</a:t>
              </a:r>
              <a:endParaRPr lang="fr-LU" sz="32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Groupe 72"/>
          <p:cNvGrpSpPr>
            <a:grpSpLocks noChangeAspect="1"/>
          </p:cNvGrpSpPr>
          <p:nvPr/>
        </p:nvGrpSpPr>
        <p:grpSpPr>
          <a:xfrm>
            <a:off x="823555" y="1769872"/>
            <a:ext cx="1571769" cy="1404000"/>
            <a:chOff x="0" y="0"/>
            <a:chExt cx="887024" cy="791845"/>
          </a:xfrm>
        </p:grpSpPr>
        <p:sp>
          <p:nvSpPr>
            <p:cNvPr id="40" name="Ellipse 39"/>
            <p:cNvSpPr/>
            <p:nvPr/>
          </p:nvSpPr>
          <p:spPr>
            <a:xfrm>
              <a:off x="95179" y="0"/>
              <a:ext cx="791690" cy="791845"/>
            </a:xfrm>
            <a:prstGeom prst="ellipse">
              <a:avLst/>
            </a:prstGeom>
            <a:solidFill>
              <a:srgbClr val="FFC5C5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LU"/>
            </a:p>
          </p:txBody>
        </p:sp>
        <p:pic>
          <p:nvPicPr>
            <p:cNvPr id="41" name="Picture 2" descr="C:\Users\Lynn\Dropbox\-INSPECTORAT\Kanton Diekirch\Icon Brand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44746"/>
              <a:ext cx="244879" cy="304556"/>
            </a:xfrm>
            <a:prstGeom prst="rect">
              <a:avLst/>
            </a:prstGeom>
            <a:noFill/>
          </p:spPr>
        </p:pic>
        <p:sp>
          <p:nvSpPr>
            <p:cNvPr id="42" name="Text Box 46"/>
            <p:cNvSpPr txBox="1">
              <a:spLocks noChangeArrowheads="1"/>
            </p:cNvSpPr>
            <p:nvPr/>
          </p:nvSpPr>
          <p:spPr bwMode="auto">
            <a:xfrm>
              <a:off x="95179" y="241198"/>
              <a:ext cx="791845" cy="30738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3200" b="1" dirty="0">
                  <a:effectLst/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405</a:t>
              </a:r>
              <a:endParaRPr lang="fr-L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3" name="Groupe 73"/>
          <p:cNvGrpSpPr>
            <a:grpSpLocks noChangeAspect="1"/>
          </p:cNvGrpSpPr>
          <p:nvPr/>
        </p:nvGrpSpPr>
        <p:grpSpPr>
          <a:xfrm>
            <a:off x="819336" y="3814578"/>
            <a:ext cx="1647973" cy="1404000"/>
            <a:chOff x="0" y="0"/>
            <a:chExt cx="930030" cy="791845"/>
          </a:xfrm>
        </p:grpSpPr>
        <p:sp>
          <p:nvSpPr>
            <p:cNvPr id="44" name="Ellipse 43"/>
            <p:cNvSpPr/>
            <p:nvPr/>
          </p:nvSpPr>
          <p:spPr>
            <a:xfrm>
              <a:off x="95179" y="0"/>
              <a:ext cx="791690" cy="791845"/>
            </a:xfrm>
            <a:prstGeom prst="ellipse">
              <a:avLst/>
            </a:prstGeom>
            <a:solidFill>
              <a:srgbClr val="FFC5C5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LU"/>
            </a:p>
          </p:txBody>
        </p:sp>
        <p:pic>
          <p:nvPicPr>
            <p:cNvPr id="45" name="Picture 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272440"/>
              <a:ext cx="243799" cy="243645"/>
            </a:xfrm>
            <a:prstGeom prst="rect">
              <a:avLst/>
            </a:prstGeom>
            <a:noFill/>
          </p:spPr>
        </p:pic>
        <p:sp>
          <p:nvSpPr>
            <p:cNvPr id="46" name="Text Box 46"/>
            <p:cNvSpPr txBox="1">
              <a:spLocks noChangeArrowheads="1"/>
            </p:cNvSpPr>
            <p:nvPr/>
          </p:nvSpPr>
          <p:spPr bwMode="auto">
            <a:xfrm>
              <a:off x="138185" y="233000"/>
              <a:ext cx="791845" cy="30738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3200" b="1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6.359</a:t>
              </a:r>
              <a:endParaRPr lang="fr-LU" sz="32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033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116632"/>
            <a:ext cx="9144000" cy="5232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de-LU" sz="2800" b="1" cap="all" dirty="0">
                <a:solidFill>
                  <a:schemeClr val="bg1"/>
                </a:solidFill>
                <a:latin typeface="Arial Narrow" panose="020B0606020202030204" pitchFamily="34" charset="0"/>
              </a:rPr>
              <a:t>Gesamt </a:t>
            </a:r>
            <a:r>
              <a:rPr lang="de-LU" sz="2800" b="1" cap="all" dirty="0" err="1">
                <a:solidFill>
                  <a:schemeClr val="bg1"/>
                </a:solidFill>
                <a:latin typeface="Arial Narrow" panose="020B0606020202030204" pitchFamily="34" charset="0"/>
              </a:rPr>
              <a:t>einsatzstatistik</a:t>
            </a:r>
            <a:r>
              <a:rPr lang="de-LU" sz="2800" b="1" cap="all" dirty="0">
                <a:solidFill>
                  <a:schemeClr val="bg1"/>
                </a:solidFill>
                <a:latin typeface="Arial Narrow" panose="020B0606020202030204" pitchFamily="34" charset="0"/>
              </a:rPr>
              <a:t> nach wehr</a:t>
            </a:r>
          </a:p>
        </p:txBody>
      </p:sp>
      <p:graphicFrame>
        <p:nvGraphicFramePr>
          <p:cNvPr id="4" name="Diagramm 3">
            <a:extLst>
              <a:ext uri="{FF2B5EF4-FFF2-40B4-BE49-F238E27FC236}">
                <a16:creationId xmlns:a16="http://schemas.microsoft.com/office/drawing/2014/main" id="{E82C0A2F-C790-4729-85B0-5AA6E0A929B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7603727"/>
              </p:ext>
            </p:extLst>
          </p:nvPr>
        </p:nvGraphicFramePr>
        <p:xfrm>
          <a:off x="252000" y="1440000"/>
          <a:ext cx="8712000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3334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116632"/>
            <a:ext cx="9144000" cy="5232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de-LU" sz="2800" b="1" cap="all" dirty="0" err="1">
                <a:solidFill>
                  <a:schemeClr val="bg1"/>
                </a:solidFill>
                <a:latin typeface="Arial Narrow" panose="020B0606020202030204" pitchFamily="34" charset="0"/>
              </a:rPr>
              <a:t>einsatzzeiten</a:t>
            </a:r>
            <a:endParaRPr lang="de-LU" sz="2800" b="1" cap="all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3" name="Diagramm 2">
            <a:extLst>
              <a:ext uri="{FF2B5EF4-FFF2-40B4-BE49-F238E27FC236}">
                <a16:creationId xmlns:a16="http://schemas.microsoft.com/office/drawing/2014/main" id="{3E1C6A70-5BB9-494B-B6E5-64B367E6AF3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479534"/>
              </p:ext>
            </p:extLst>
          </p:nvPr>
        </p:nvGraphicFramePr>
        <p:xfrm>
          <a:off x="360000" y="1080000"/>
          <a:ext cx="3960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Diagramm 3">
            <a:extLst>
              <a:ext uri="{FF2B5EF4-FFF2-40B4-BE49-F238E27FC236}">
                <a16:creationId xmlns:a16="http://schemas.microsoft.com/office/drawing/2014/main" id="{147575C5-4BA2-491C-B084-B010DB68D36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4080075"/>
              </p:ext>
            </p:extLst>
          </p:nvPr>
        </p:nvGraphicFramePr>
        <p:xfrm>
          <a:off x="4680000" y="1080000"/>
          <a:ext cx="3960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Diagramm 5">
            <a:extLst>
              <a:ext uri="{FF2B5EF4-FFF2-40B4-BE49-F238E27FC236}">
                <a16:creationId xmlns:a16="http://schemas.microsoft.com/office/drawing/2014/main" id="{D19C2425-DE78-479F-AEBF-F60912B3BE3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2948999"/>
              </p:ext>
            </p:extLst>
          </p:nvPr>
        </p:nvGraphicFramePr>
        <p:xfrm>
          <a:off x="4680000" y="3600000"/>
          <a:ext cx="3960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Diagramm 6">
            <a:extLst>
              <a:ext uri="{FF2B5EF4-FFF2-40B4-BE49-F238E27FC236}">
                <a16:creationId xmlns:a16="http://schemas.microsoft.com/office/drawing/2014/main" id="{70FDD56A-46C1-425C-9C83-08DD3F46C4A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3987883"/>
              </p:ext>
            </p:extLst>
          </p:nvPr>
        </p:nvGraphicFramePr>
        <p:xfrm>
          <a:off x="360000" y="3600000"/>
          <a:ext cx="3960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6589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116632"/>
            <a:ext cx="9144000" cy="5232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de-LU" sz="2800" b="1" cap="all" dirty="0">
                <a:solidFill>
                  <a:schemeClr val="bg1"/>
                </a:solidFill>
                <a:latin typeface="Arial Narrow" panose="020B0606020202030204" pitchFamily="34" charset="0"/>
              </a:rPr>
              <a:t>Einsätze nach </a:t>
            </a:r>
            <a:r>
              <a:rPr lang="de-LU" sz="2800" b="1" cap="all" dirty="0" err="1">
                <a:solidFill>
                  <a:schemeClr val="bg1"/>
                </a:solidFill>
                <a:latin typeface="Arial Narrow" panose="020B0606020202030204" pitchFamily="34" charset="0"/>
              </a:rPr>
              <a:t>monat</a:t>
            </a:r>
            <a:endParaRPr lang="de-LU" sz="2800" b="1" cap="all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3" name="Diagramm 2">
            <a:extLst>
              <a:ext uri="{FF2B5EF4-FFF2-40B4-BE49-F238E27FC236}">
                <a16:creationId xmlns:a16="http://schemas.microsoft.com/office/drawing/2014/main" id="{090939C6-3A92-4FB6-B22B-BC4892BE134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5731056"/>
              </p:ext>
            </p:extLst>
          </p:nvPr>
        </p:nvGraphicFramePr>
        <p:xfrm>
          <a:off x="360000" y="1080000"/>
          <a:ext cx="3960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Diagramm 3">
            <a:extLst>
              <a:ext uri="{FF2B5EF4-FFF2-40B4-BE49-F238E27FC236}">
                <a16:creationId xmlns:a16="http://schemas.microsoft.com/office/drawing/2014/main" id="{296A4E70-123E-47FC-8596-4AF32F90E5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0379365"/>
              </p:ext>
            </p:extLst>
          </p:nvPr>
        </p:nvGraphicFramePr>
        <p:xfrm>
          <a:off x="4680000" y="1080000"/>
          <a:ext cx="3960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Diagramm 4">
            <a:extLst>
              <a:ext uri="{FF2B5EF4-FFF2-40B4-BE49-F238E27FC236}">
                <a16:creationId xmlns:a16="http://schemas.microsoft.com/office/drawing/2014/main" id="{EDB793BE-64F3-4070-8FE6-6C6721ACDB8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9982789"/>
              </p:ext>
            </p:extLst>
          </p:nvPr>
        </p:nvGraphicFramePr>
        <p:xfrm>
          <a:off x="360000" y="3600000"/>
          <a:ext cx="3960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Diagramm 5">
            <a:extLst>
              <a:ext uri="{FF2B5EF4-FFF2-40B4-BE49-F238E27FC236}">
                <a16:creationId xmlns:a16="http://schemas.microsoft.com/office/drawing/2014/main" id="{399F6B8A-DEB5-4523-B52B-9CCEBCBA543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2727423"/>
              </p:ext>
            </p:extLst>
          </p:nvPr>
        </p:nvGraphicFramePr>
        <p:xfrm>
          <a:off x="4680000" y="3600000"/>
          <a:ext cx="3960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096115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8717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Gruppieren 93"/>
          <p:cNvGrpSpPr/>
          <p:nvPr/>
        </p:nvGrpSpPr>
        <p:grpSpPr>
          <a:xfrm>
            <a:off x="350697" y="4982274"/>
            <a:ext cx="1516290" cy="1072551"/>
            <a:chOff x="5111865" y="2369577"/>
            <a:chExt cx="1516290" cy="1072551"/>
          </a:xfrm>
        </p:grpSpPr>
        <p:sp>
          <p:nvSpPr>
            <p:cNvPr id="7" name="Oval 162"/>
            <p:cNvSpPr>
              <a:spLocks noChangeArrowheads="1"/>
            </p:cNvSpPr>
            <p:nvPr/>
          </p:nvSpPr>
          <p:spPr bwMode="auto">
            <a:xfrm>
              <a:off x="5111865" y="2387156"/>
              <a:ext cx="153575" cy="153600"/>
            </a:xfrm>
            <a:prstGeom prst="ellipse">
              <a:avLst/>
            </a:prstGeom>
            <a:solidFill>
              <a:schemeClr val="dk1">
                <a:lumMod val="0"/>
                <a:lumOff val="0"/>
              </a:schemeClr>
            </a:solidFill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dk1">
                        <a:lumMod val="0"/>
                        <a:lumOff val="0"/>
                      </a:schemeClr>
                    </a:outerShdw>
                  </a:effectLst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endParaRPr lang="fr-LU">
                <a:latin typeface="Arial Narrow" panose="020B0606020202030204" pitchFamily="34" charset="0"/>
              </a:endParaRPr>
            </a:p>
          </p:txBody>
        </p:sp>
        <p:sp>
          <p:nvSpPr>
            <p:cNvPr id="8" name="Text Box 165"/>
            <p:cNvSpPr txBox="1">
              <a:spLocks noChangeArrowheads="1"/>
            </p:cNvSpPr>
            <p:nvPr/>
          </p:nvSpPr>
          <p:spPr bwMode="auto">
            <a:xfrm>
              <a:off x="5296070" y="2369577"/>
              <a:ext cx="1209999" cy="1819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LU" sz="1100" b="1" dirty="0">
                  <a:effectLst/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CIS CATEGORIE IV</a:t>
              </a:r>
              <a:endParaRPr lang="fr-LU" sz="1100" dirty="0"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Oval 160"/>
            <p:cNvSpPr>
              <a:spLocks noChangeArrowheads="1"/>
            </p:cNvSpPr>
            <p:nvPr/>
          </p:nvSpPr>
          <p:spPr bwMode="auto">
            <a:xfrm>
              <a:off x="5142580" y="2861095"/>
              <a:ext cx="107503" cy="107520"/>
            </a:xfrm>
            <a:prstGeom prst="ellipse">
              <a:avLst/>
            </a:prstGeom>
            <a:solidFill>
              <a:srgbClr val="9933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dk1">
                        <a:lumMod val="0"/>
                        <a:lumOff val="0"/>
                      </a:schemeClr>
                    </a:outerShdw>
                  </a:effectLst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endParaRPr lang="fr-LU">
                <a:latin typeface="Arial Narrow" panose="020B0606020202030204" pitchFamily="34" charset="0"/>
              </a:endParaRPr>
            </a:p>
          </p:txBody>
        </p:sp>
        <p:sp>
          <p:nvSpPr>
            <p:cNvPr id="22" name="Text Box 166"/>
            <p:cNvSpPr txBox="1">
              <a:spLocks noChangeArrowheads="1"/>
            </p:cNvSpPr>
            <p:nvPr/>
          </p:nvSpPr>
          <p:spPr bwMode="auto">
            <a:xfrm>
              <a:off x="5296155" y="2830204"/>
              <a:ext cx="1332000" cy="1819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LU" sz="1100" b="1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CIS CATEGORIE II BIS</a:t>
              </a:r>
            </a:p>
          </p:txBody>
        </p:sp>
        <p:sp>
          <p:nvSpPr>
            <p:cNvPr id="25" name="Oval 161"/>
            <p:cNvSpPr>
              <a:spLocks noChangeArrowheads="1"/>
            </p:cNvSpPr>
            <p:nvPr/>
          </p:nvSpPr>
          <p:spPr bwMode="auto">
            <a:xfrm>
              <a:off x="5142580" y="3076134"/>
              <a:ext cx="107503" cy="10752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dk1">
                        <a:lumMod val="0"/>
                        <a:lumOff val="0"/>
                      </a:schemeClr>
                    </a:outerShdw>
                  </a:effectLst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endParaRPr lang="fr-LU">
                <a:latin typeface="Arial Narrow" panose="020B0606020202030204" pitchFamily="34" charset="0"/>
              </a:endParaRPr>
            </a:p>
          </p:txBody>
        </p:sp>
        <p:sp>
          <p:nvSpPr>
            <p:cNvPr id="26" name="Text Box 167"/>
            <p:cNvSpPr txBox="1">
              <a:spLocks noChangeArrowheads="1"/>
            </p:cNvSpPr>
            <p:nvPr/>
          </p:nvSpPr>
          <p:spPr bwMode="auto">
            <a:xfrm>
              <a:off x="5296155" y="3045159"/>
              <a:ext cx="1308288" cy="1819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LU" sz="1100" b="1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CIS CATEGORIE II</a:t>
              </a:r>
            </a:p>
          </p:txBody>
        </p:sp>
        <p:sp>
          <p:nvSpPr>
            <p:cNvPr id="76" name="Oval 164"/>
            <p:cNvSpPr>
              <a:spLocks noChangeArrowheads="1"/>
            </p:cNvSpPr>
            <p:nvPr/>
          </p:nvSpPr>
          <p:spPr bwMode="auto">
            <a:xfrm>
              <a:off x="5142580" y="3291174"/>
              <a:ext cx="107503" cy="10752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dk1">
                        <a:lumMod val="0"/>
                        <a:lumOff val="0"/>
                      </a:schemeClr>
                    </a:outerShdw>
                  </a:effectLst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endParaRPr lang="fr-LU">
                <a:latin typeface="Arial Narrow" panose="020B0606020202030204" pitchFamily="34" charset="0"/>
              </a:endParaRPr>
            </a:p>
          </p:txBody>
        </p:sp>
        <p:sp>
          <p:nvSpPr>
            <p:cNvPr id="77" name="Text Box 168"/>
            <p:cNvSpPr txBox="1">
              <a:spLocks noChangeArrowheads="1"/>
            </p:cNvSpPr>
            <p:nvPr/>
          </p:nvSpPr>
          <p:spPr bwMode="auto">
            <a:xfrm>
              <a:off x="5296069" y="3260198"/>
              <a:ext cx="1298135" cy="1819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LU" sz="1100" b="1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CIS CATEGORIE I</a:t>
              </a:r>
            </a:p>
          </p:txBody>
        </p:sp>
        <p:sp>
          <p:nvSpPr>
            <p:cNvPr id="85" name="Oval 163"/>
            <p:cNvSpPr>
              <a:spLocks noChangeArrowheads="1"/>
            </p:cNvSpPr>
            <p:nvPr/>
          </p:nvSpPr>
          <p:spPr bwMode="auto">
            <a:xfrm>
              <a:off x="5142581" y="2646055"/>
              <a:ext cx="107503" cy="107520"/>
            </a:xfrm>
            <a:prstGeom prst="ellipse">
              <a:avLst/>
            </a:prstGeom>
            <a:solidFill>
              <a:srgbClr val="ED7D3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dk1">
                        <a:lumMod val="0"/>
                        <a:lumOff val="0"/>
                      </a:schemeClr>
                    </a:outerShdw>
                  </a:effectLst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endParaRPr lang="fr-LU">
                <a:latin typeface="Arial Narrow" panose="020B0606020202030204" pitchFamily="34" charset="0"/>
              </a:endParaRPr>
            </a:p>
          </p:txBody>
        </p:sp>
        <p:sp>
          <p:nvSpPr>
            <p:cNvPr id="86" name="Text Box 169"/>
            <p:cNvSpPr txBox="1">
              <a:spLocks noChangeArrowheads="1"/>
            </p:cNvSpPr>
            <p:nvPr/>
          </p:nvSpPr>
          <p:spPr bwMode="auto">
            <a:xfrm>
              <a:off x="5296070" y="2615250"/>
              <a:ext cx="1260850" cy="1819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LU" sz="1100" b="1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CIS CATEGORIE III</a:t>
              </a:r>
            </a:p>
          </p:txBody>
        </p:sp>
      </p:grpSp>
      <p:sp>
        <p:nvSpPr>
          <p:cNvPr id="92" name="Rectangle 4"/>
          <p:cNvSpPr/>
          <p:nvPr/>
        </p:nvSpPr>
        <p:spPr>
          <a:xfrm>
            <a:off x="131049" y="441085"/>
            <a:ext cx="3804617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fr-CH" sz="2400" b="1" i="1" cap="all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″ZONE DE SECOURS NORD″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fr-CH" sz="2400" b="1" i="1" cap="all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LAUT CGDIS</a:t>
            </a:r>
            <a:endParaRPr lang="fr-LU" sz="1050" dirty="0">
              <a:effectLst/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97" name="Gruppieren 96"/>
          <p:cNvGrpSpPr/>
          <p:nvPr/>
        </p:nvGrpSpPr>
        <p:grpSpPr>
          <a:xfrm>
            <a:off x="1656023" y="548680"/>
            <a:ext cx="6109368" cy="5475328"/>
            <a:chOff x="118816" y="476672"/>
            <a:chExt cx="6109368" cy="5475328"/>
          </a:xfrm>
        </p:grpSpPr>
        <p:pic>
          <p:nvPicPr>
            <p:cNvPr id="98" name="Image 95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3254" y="476672"/>
              <a:ext cx="3988308" cy="5475328"/>
            </a:xfrm>
            <a:prstGeom prst="rect">
              <a:avLst/>
            </a:prstGeom>
          </p:spPr>
        </p:pic>
        <p:sp>
          <p:nvSpPr>
            <p:cNvPr id="99" name="Oval 103"/>
            <p:cNvSpPr>
              <a:spLocks noChangeArrowheads="1"/>
            </p:cNvSpPr>
            <p:nvPr/>
          </p:nvSpPr>
          <p:spPr bwMode="auto">
            <a:xfrm>
              <a:off x="4049737" y="3811194"/>
              <a:ext cx="106467" cy="106477"/>
            </a:xfrm>
            <a:prstGeom prst="ellipse">
              <a:avLst/>
            </a:prstGeom>
            <a:solidFill>
              <a:schemeClr val="dk1">
                <a:lumMod val="0"/>
                <a:lumOff val="0"/>
              </a:schemeClr>
            </a:solidFill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dk1">
                        <a:lumMod val="0"/>
                        <a:lumOff val="0"/>
                      </a:schemeClr>
                    </a:outerShdw>
                  </a:effectLst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endParaRPr lang="fr-LU">
                <a:latin typeface="Arial Narrow" panose="020B0606020202030204" pitchFamily="34" charset="0"/>
              </a:endParaRPr>
            </a:p>
          </p:txBody>
        </p:sp>
        <p:sp>
          <p:nvSpPr>
            <p:cNvPr id="100" name="Text Box 129"/>
            <p:cNvSpPr txBox="1">
              <a:spLocks noChangeArrowheads="1"/>
            </p:cNvSpPr>
            <p:nvPr/>
          </p:nvSpPr>
          <p:spPr bwMode="auto">
            <a:xfrm>
              <a:off x="4145563" y="3812213"/>
              <a:ext cx="1167578" cy="126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>
              <a:defPPr>
                <a:defRPr lang="en-US"/>
              </a:defPPr>
              <a:lvl1pPr>
                <a:lnSpc>
                  <a:spcPct val="107000"/>
                </a:lnSpc>
                <a:spcAft>
                  <a:spcPts val="800"/>
                </a:spcAft>
                <a:defRPr sz="800" b="1">
                  <a:effectLst/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defRPr>
              </a:lvl1pPr>
            </a:lstStyle>
            <a:p>
              <a:r>
                <a:rPr lang="fr-LU" sz="600" dirty="0"/>
                <a:t>CIS ETTELBRUCK/DIEKRICH</a:t>
              </a:r>
            </a:p>
          </p:txBody>
        </p:sp>
        <p:sp>
          <p:nvSpPr>
            <p:cNvPr id="101" name="Oval 120"/>
            <p:cNvSpPr>
              <a:spLocks noChangeArrowheads="1"/>
            </p:cNvSpPr>
            <p:nvPr/>
          </p:nvSpPr>
          <p:spPr bwMode="auto">
            <a:xfrm>
              <a:off x="4613776" y="3286560"/>
              <a:ext cx="74527" cy="74534"/>
            </a:xfrm>
            <a:prstGeom prst="ellipse">
              <a:avLst/>
            </a:prstGeom>
            <a:solidFill>
              <a:srgbClr val="9933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dk1">
                        <a:lumMod val="0"/>
                        <a:lumOff val="0"/>
                      </a:schemeClr>
                    </a:outerShdw>
                  </a:effectLst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endParaRPr lang="fr-LU">
                <a:latin typeface="Arial Narrow" panose="020B0606020202030204" pitchFamily="34" charset="0"/>
              </a:endParaRPr>
            </a:p>
          </p:txBody>
        </p:sp>
        <p:sp>
          <p:nvSpPr>
            <p:cNvPr id="102" name="Text Box 126"/>
            <p:cNvSpPr txBox="1">
              <a:spLocks noChangeArrowheads="1"/>
            </p:cNvSpPr>
            <p:nvPr/>
          </p:nvSpPr>
          <p:spPr bwMode="auto">
            <a:xfrm>
              <a:off x="4536942" y="3351925"/>
              <a:ext cx="574922" cy="126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>
              <a:defPPr>
                <a:defRPr lang="en-US"/>
              </a:defPPr>
              <a:lvl1pPr>
                <a:lnSpc>
                  <a:spcPct val="107000"/>
                </a:lnSpc>
                <a:spcAft>
                  <a:spcPts val="800"/>
                </a:spcAft>
                <a:defRPr sz="800" b="1">
                  <a:effectLst/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defRPr>
              </a:lvl1pPr>
            </a:lstStyle>
            <a:p>
              <a:r>
                <a:rPr lang="fr-LU" sz="600" dirty="0"/>
                <a:t>CIS VIANDEN</a:t>
              </a:r>
            </a:p>
          </p:txBody>
        </p:sp>
        <p:sp>
          <p:nvSpPr>
            <p:cNvPr id="103" name="Oval 89"/>
            <p:cNvSpPr>
              <a:spLocks noChangeArrowheads="1"/>
            </p:cNvSpPr>
            <p:nvPr/>
          </p:nvSpPr>
          <p:spPr bwMode="auto">
            <a:xfrm>
              <a:off x="3045516" y="1070196"/>
              <a:ext cx="74527" cy="74534"/>
            </a:xfrm>
            <a:prstGeom prst="ellipse">
              <a:avLst/>
            </a:prstGeom>
            <a:solidFill>
              <a:srgbClr val="9933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dk1">
                        <a:lumMod val="0"/>
                        <a:lumOff val="0"/>
                      </a:schemeClr>
                    </a:outerShdw>
                  </a:effectLst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endParaRPr lang="fr-LU">
                <a:latin typeface="Arial Narrow" panose="020B0606020202030204" pitchFamily="34" charset="0"/>
              </a:endParaRPr>
            </a:p>
          </p:txBody>
        </p:sp>
        <p:sp>
          <p:nvSpPr>
            <p:cNvPr id="104" name="Oval 91"/>
            <p:cNvSpPr>
              <a:spLocks noChangeArrowheads="1"/>
            </p:cNvSpPr>
            <p:nvPr/>
          </p:nvSpPr>
          <p:spPr bwMode="auto">
            <a:xfrm>
              <a:off x="3681775" y="2350574"/>
              <a:ext cx="74527" cy="74534"/>
            </a:xfrm>
            <a:prstGeom prst="ellipse">
              <a:avLst/>
            </a:prstGeom>
            <a:solidFill>
              <a:srgbClr val="9933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dk1">
                        <a:lumMod val="0"/>
                        <a:lumOff val="0"/>
                      </a:schemeClr>
                    </a:outerShdw>
                  </a:effectLst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endParaRPr lang="fr-LU">
                <a:latin typeface="Arial Narrow" panose="020B0606020202030204" pitchFamily="34" charset="0"/>
              </a:endParaRPr>
            </a:p>
          </p:txBody>
        </p:sp>
        <p:sp>
          <p:nvSpPr>
            <p:cNvPr id="105" name="Oval 104"/>
            <p:cNvSpPr>
              <a:spLocks noChangeArrowheads="1"/>
            </p:cNvSpPr>
            <p:nvPr/>
          </p:nvSpPr>
          <p:spPr bwMode="auto">
            <a:xfrm>
              <a:off x="3076569" y="4408762"/>
              <a:ext cx="74527" cy="74534"/>
            </a:xfrm>
            <a:prstGeom prst="ellipse">
              <a:avLst/>
            </a:prstGeom>
            <a:solidFill>
              <a:srgbClr val="9933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dk1">
                        <a:lumMod val="0"/>
                        <a:lumOff val="0"/>
                      </a:schemeClr>
                    </a:outerShdw>
                  </a:effectLst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endParaRPr lang="fr-LU">
                <a:latin typeface="Arial Narrow" panose="020B0606020202030204" pitchFamily="34" charset="0"/>
              </a:endParaRPr>
            </a:p>
          </p:txBody>
        </p:sp>
        <p:sp>
          <p:nvSpPr>
            <p:cNvPr id="106" name="Oval 107"/>
            <p:cNvSpPr>
              <a:spLocks noChangeArrowheads="1"/>
            </p:cNvSpPr>
            <p:nvPr/>
          </p:nvSpPr>
          <p:spPr bwMode="auto">
            <a:xfrm>
              <a:off x="1682560" y="4353158"/>
              <a:ext cx="74527" cy="74534"/>
            </a:xfrm>
            <a:prstGeom prst="ellipse">
              <a:avLst/>
            </a:prstGeom>
            <a:solidFill>
              <a:srgbClr val="9933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dk1">
                        <a:lumMod val="0"/>
                        <a:lumOff val="0"/>
                      </a:schemeClr>
                    </a:outerShdw>
                  </a:effectLst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endParaRPr lang="fr-LU">
                <a:latin typeface="Arial Narrow" panose="020B0606020202030204" pitchFamily="34" charset="0"/>
              </a:endParaRPr>
            </a:p>
          </p:txBody>
        </p:sp>
        <p:sp>
          <p:nvSpPr>
            <p:cNvPr id="107" name="Text Box 122"/>
            <p:cNvSpPr txBox="1">
              <a:spLocks noChangeArrowheads="1"/>
            </p:cNvSpPr>
            <p:nvPr/>
          </p:nvSpPr>
          <p:spPr bwMode="auto">
            <a:xfrm>
              <a:off x="2913555" y="1144729"/>
              <a:ext cx="798869" cy="126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>
              <a:defPPr>
                <a:defRPr lang="en-US"/>
              </a:defPPr>
              <a:lvl1pPr>
                <a:lnSpc>
                  <a:spcPct val="107000"/>
                </a:lnSpc>
                <a:spcAft>
                  <a:spcPts val="800"/>
                </a:spcAft>
                <a:defRPr sz="800" b="1">
                  <a:effectLst/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defRPr>
              </a:lvl1pPr>
            </a:lstStyle>
            <a:p>
              <a:r>
                <a:rPr lang="fr-LU" sz="600" dirty="0"/>
                <a:t>CIS TROISVIERGES</a:t>
              </a:r>
            </a:p>
          </p:txBody>
        </p:sp>
        <p:sp>
          <p:nvSpPr>
            <p:cNvPr id="108" name="Text Box 124"/>
            <p:cNvSpPr txBox="1">
              <a:spLocks noChangeArrowheads="1"/>
            </p:cNvSpPr>
            <p:nvPr/>
          </p:nvSpPr>
          <p:spPr bwMode="auto">
            <a:xfrm>
              <a:off x="3575248" y="2417595"/>
              <a:ext cx="768144" cy="126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>
              <a:defPPr>
                <a:defRPr lang="en-US"/>
              </a:defPPr>
              <a:lvl1pPr>
                <a:lnSpc>
                  <a:spcPct val="107000"/>
                </a:lnSpc>
                <a:spcAft>
                  <a:spcPts val="800"/>
                </a:spcAft>
                <a:defRPr sz="800" b="1">
                  <a:effectLst/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defRPr>
              </a:lvl1pPr>
            </a:lstStyle>
            <a:p>
              <a:r>
                <a:rPr lang="fr-LU" sz="600" dirty="0"/>
                <a:t>CIS HOSINGEN</a:t>
              </a:r>
            </a:p>
          </p:txBody>
        </p:sp>
        <p:sp>
          <p:nvSpPr>
            <p:cNvPr id="109" name="Text Box 135"/>
            <p:cNvSpPr txBox="1">
              <a:spLocks noChangeArrowheads="1"/>
            </p:cNvSpPr>
            <p:nvPr/>
          </p:nvSpPr>
          <p:spPr bwMode="auto">
            <a:xfrm>
              <a:off x="1468265" y="4424556"/>
              <a:ext cx="1105365" cy="126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>
              <a:defPPr>
                <a:defRPr lang="en-US"/>
              </a:defPPr>
              <a:lvl1pPr>
                <a:lnSpc>
                  <a:spcPct val="107000"/>
                </a:lnSpc>
                <a:spcAft>
                  <a:spcPts val="800"/>
                </a:spcAft>
                <a:defRPr sz="800" b="1">
                  <a:effectLst/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defRPr>
              </a:lvl1pPr>
            </a:lstStyle>
            <a:p>
              <a:r>
                <a:rPr lang="fr-LU" sz="600" dirty="0"/>
                <a:t>CIS COMMUNE RAMBROUCH</a:t>
              </a:r>
            </a:p>
          </p:txBody>
        </p:sp>
        <p:sp>
          <p:nvSpPr>
            <p:cNvPr id="110" name="Text Box 136"/>
            <p:cNvSpPr txBox="1">
              <a:spLocks noChangeArrowheads="1"/>
            </p:cNvSpPr>
            <p:nvPr/>
          </p:nvSpPr>
          <p:spPr bwMode="auto">
            <a:xfrm>
              <a:off x="2986485" y="4483296"/>
              <a:ext cx="574922" cy="126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>
              <a:defPPr>
                <a:defRPr lang="en-US"/>
              </a:defPPr>
              <a:lvl1pPr>
                <a:lnSpc>
                  <a:spcPct val="107000"/>
                </a:lnSpc>
                <a:spcAft>
                  <a:spcPts val="800"/>
                </a:spcAft>
                <a:defRPr sz="800" b="1">
                  <a:effectLst/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defRPr>
              </a:lvl1pPr>
            </a:lstStyle>
            <a:p>
              <a:r>
                <a:rPr lang="fr-LU" sz="600" dirty="0"/>
                <a:t>CIS MERTZIG</a:t>
              </a:r>
            </a:p>
          </p:txBody>
        </p:sp>
        <p:grpSp>
          <p:nvGrpSpPr>
            <p:cNvPr id="111" name="Groupe 1"/>
            <p:cNvGrpSpPr/>
            <p:nvPr/>
          </p:nvGrpSpPr>
          <p:grpSpPr>
            <a:xfrm>
              <a:off x="1192958" y="895338"/>
              <a:ext cx="4253058" cy="4974398"/>
              <a:chOff x="2097660" y="814654"/>
              <a:chExt cx="4983120" cy="5828283"/>
            </a:xfrm>
          </p:grpSpPr>
          <p:sp>
            <p:nvSpPr>
              <p:cNvPr id="125" name="Oval 88"/>
              <p:cNvSpPr>
                <a:spLocks noChangeArrowheads="1"/>
              </p:cNvSpPr>
              <p:nvPr/>
            </p:nvSpPr>
            <p:spPr bwMode="auto">
              <a:xfrm>
                <a:off x="3489617" y="1978883"/>
                <a:ext cx="87320" cy="8732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dk1">
                          <a:lumMod val="0"/>
                          <a:lumOff val="0"/>
                        </a:schemeClr>
                      </a:outerShdw>
                    </a:effectLst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endParaRPr lang="fr-LU">
                  <a:latin typeface="Arial Narrow" panose="020B0606020202030204" pitchFamily="34" charset="0"/>
                </a:endParaRPr>
              </a:p>
            </p:txBody>
          </p:sp>
          <p:sp>
            <p:nvSpPr>
              <p:cNvPr id="126" name="Oval 92"/>
              <p:cNvSpPr>
                <a:spLocks noChangeArrowheads="1"/>
              </p:cNvSpPr>
              <p:nvPr/>
            </p:nvSpPr>
            <p:spPr bwMode="auto">
              <a:xfrm>
                <a:off x="4871768" y="814654"/>
                <a:ext cx="87320" cy="8732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dk1">
                          <a:lumMod val="0"/>
                          <a:lumOff val="0"/>
                        </a:schemeClr>
                      </a:outerShdw>
                    </a:effectLst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endParaRPr lang="fr-LU">
                  <a:latin typeface="Arial Narrow" panose="020B0606020202030204" pitchFamily="34" charset="0"/>
                </a:endParaRPr>
              </a:p>
            </p:txBody>
          </p:sp>
          <p:sp>
            <p:nvSpPr>
              <p:cNvPr id="127" name="Oval 93"/>
              <p:cNvSpPr>
                <a:spLocks noChangeArrowheads="1"/>
              </p:cNvSpPr>
              <p:nvPr/>
            </p:nvSpPr>
            <p:spPr bwMode="auto">
              <a:xfrm>
                <a:off x="3458155" y="3003041"/>
                <a:ext cx="87320" cy="8732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dk1">
                          <a:lumMod val="0"/>
                          <a:lumOff val="0"/>
                        </a:schemeClr>
                      </a:outerShdw>
                    </a:effectLst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endParaRPr lang="fr-LU">
                  <a:latin typeface="Arial Narrow" panose="020B0606020202030204" pitchFamily="34" charset="0"/>
                </a:endParaRPr>
              </a:p>
            </p:txBody>
          </p:sp>
          <p:sp>
            <p:nvSpPr>
              <p:cNvPr id="128" name="Oval 94"/>
              <p:cNvSpPr>
                <a:spLocks noChangeArrowheads="1"/>
              </p:cNvSpPr>
              <p:nvPr/>
            </p:nvSpPr>
            <p:spPr bwMode="auto">
              <a:xfrm>
                <a:off x="5650370" y="4171706"/>
                <a:ext cx="87320" cy="8732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dk1">
                          <a:lumMod val="0"/>
                          <a:lumOff val="0"/>
                        </a:schemeClr>
                      </a:outerShdw>
                    </a:effectLst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endParaRPr lang="fr-LU">
                  <a:latin typeface="Arial Narrow" panose="020B0606020202030204" pitchFamily="34" charset="0"/>
                </a:endParaRPr>
              </a:p>
            </p:txBody>
          </p:sp>
          <p:sp>
            <p:nvSpPr>
              <p:cNvPr id="129" name="Oval 95"/>
              <p:cNvSpPr>
                <a:spLocks noChangeArrowheads="1"/>
              </p:cNvSpPr>
              <p:nvPr/>
            </p:nvSpPr>
            <p:spPr bwMode="auto">
              <a:xfrm>
                <a:off x="4758875" y="3933010"/>
                <a:ext cx="87320" cy="8732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dk1">
                          <a:lumMod val="0"/>
                          <a:lumOff val="0"/>
                        </a:schemeClr>
                      </a:outerShdw>
                    </a:effectLst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endParaRPr lang="fr-LU">
                  <a:latin typeface="Arial Narrow" panose="020B0606020202030204" pitchFamily="34" charset="0"/>
                </a:endParaRPr>
              </a:p>
            </p:txBody>
          </p:sp>
          <p:sp>
            <p:nvSpPr>
              <p:cNvPr id="130" name="Oval 96"/>
              <p:cNvSpPr>
                <a:spLocks noChangeArrowheads="1"/>
              </p:cNvSpPr>
              <p:nvPr/>
            </p:nvSpPr>
            <p:spPr bwMode="auto">
              <a:xfrm>
                <a:off x="5306496" y="3217340"/>
                <a:ext cx="87320" cy="8732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dk1">
                          <a:lumMod val="0"/>
                          <a:lumOff val="0"/>
                        </a:schemeClr>
                      </a:outerShdw>
                    </a:effectLst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endParaRPr lang="fr-LU">
                  <a:latin typeface="Arial Narrow" panose="020B0606020202030204" pitchFamily="34" charset="0"/>
                </a:endParaRPr>
              </a:p>
            </p:txBody>
          </p:sp>
          <p:sp>
            <p:nvSpPr>
              <p:cNvPr id="131" name="Oval 97"/>
              <p:cNvSpPr>
                <a:spLocks noChangeArrowheads="1"/>
              </p:cNvSpPr>
              <p:nvPr/>
            </p:nvSpPr>
            <p:spPr bwMode="auto">
              <a:xfrm>
                <a:off x="4000023" y="3587789"/>
                <a:ext cx="87320" cy="8732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dk1">
                          <a:lumMod val="0"/>
                          <a:lumOff val="0"/>
                        </a:schemeClr>
                      </a:outerShdw>
                    </a:effectLst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endParaRPr lang="fr-LU">
                  <a:latin typeface="Arial Narrow" panose="020B0606020202030204" pitchFamily="34" charset="0"/>
                </a:endParaRPr>
              </a:p>
            </p:txBody>
          </p:sp>
          <p:sp>
            <p:nvSpPr>
              <p:cNvPr id="132" name="Oval 98"/>
              <p:cNvSpPr>
                <a:spLocks noChangeArrowheads="1"/>
              </p:cNvSpPr>
              <p:nvPr/>
            </p:nvSpPr>
            <p:spPr bwMode="auto">
              <a:xfrm>
                <a:off x="6105682" y="4364450"/>
                <a:ext cx="87320" cy="8732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dk1">
                          <a:lumMod val="0"/>
                          <a:lumOff val="0"/>
                        </a:schemeClr>
                      </a:outerShdw>
                    </a:effectLst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endParaRPr lang="fr-LU">
                  <a:latin typeface="Arial Narrow" panose="020B0606020202030204" pitchFamily="34" charset="0"/>
                </a:endParaRPr>
              </a:p>
            </p:txBody>
          </p:sp>
          <p:sp>
            <p:nvSpPr>
              <p:cNvPr id="133" name="Oval 99"/>
              <p:cNvSpPr>
                <a:spLocks noChangeArrowheads="1"/>
              </p:cNvSpPr>
              <p:nvPr/>
            </p:nvSpPr>
            <p:spPr bwMode="auto">
              <a:xfrm>
                <a:off x="5772341" y="4520253"/>
                <a:ext cx="87320" cy="8732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dk1">
                          <a:lumMod val="0"/>
                          <a:lumOff val="0"/>
                        </a:schemeClr>
                      </a:outerShdw>
                    </a:effectLst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endParaRPr lang="fr-LU">
                  <a:latin typeface="Arial Narrow" panose="020B0606020202030204" pitchFamily="34" charset="0"/>
                </a:endParaRPr>
              </a:p>
            </p:txBody>
          </p:sp>
          <p:sp>
            <p:nvSpPr>
              <p:cNvPr id="134" name="Oval 100"/>
              <p:cNvSpPr>
                <a:spLocks noChangeArrowheads="1"/>
              </p:cNvSpPr>
              <p:nvPr/>
            </p:nvSpPr>
            <p:spPr bwMode="auto">
              <a:xfrm>
                <a:off x="5101017" y="4995010"/>
                <a:ext cx="87320" cy="8732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dk1">
                          <a:lumMod val="0"/>
                          <a:lumOff val="0"/>
                        </a:schemeClr>
                      </a:outerShdw>
                    </a:effectLst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endParaRPr lang="fr-LU">
                  <a:latin typeface="Arial Narrow" panose="020B0606020202030204" pitchFamily="34" charset="0"/>
                </a:endParaRPr>
              </a:p>
            </p:txBody>
          </p:sp>
          <p:sp>
            <p:nvSpPr>
              <p:cNvPr id="135" name="Oval 101"/>
              <p:cNvSpPr>
                <a:spLocks noChangeArrowheads="1"/>
              </p:cNvSpPr>
              <p:nvPr/>
            </p:nvSpPr>
            <p:spPr bwMode="auto">
              <a:xfrm>
                <a:off x="5382104" y="4691443"/>
                <a:ext cx="87320" cy="8732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dk1">
                          <a:lumMod val="0"/>
                          <a:lumOff val="0"/>
                        </a:schemeClr>
                      </a:outerShdw>
                    </a:effectLst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endParaRPr lang="fr-LU">
                  <a:latin typeface="Arial Narrow" panose="020B0606020202030204" pitchFamily="34" charset="0"/>
                </a:endParaRPr>
              </a:p>
            </p:txBody>
          </p:sp>
          <p:sp>
            <p:nvSpPr>
              <p:cNvPr id="136" name="Oval 102"/>
              <p:cNvSpPr>
                <a:spLocks noChangeArrowheads="1"/>
              </p:cNvSpPr>
              <p:nvPr/>
            </p:nvSpPr>
            <p:spPr bwMode="auto">
              <a:xfrm>
                <a:off x="4551179" y="4616868"/>
                <a:ext cx="87320" cy="8732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dk1">
                          <a:lumMod val="0"/>
                          <a:lumOff val="0"/>
                        </a:schemeClr>
                      </a:outerShdw>
                    </a:effectLst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endParaRPr lang="fr-LU">
                  <a:latin typeface="Arial Narrow" panose="020B0606020202030204" pitchFamily="34" charset="0"/>
                </a:endParaRPr>
              </a:p>
            </p:txBody>
          </p:sp>
          <p:sp>
            <p:nvSpPr>
              <p:cNvPr id="137" name="Oval 105"/>
              <p:cNvSpPr>
                <a:spLocks noChangeArrowheads="1"/>
              </p:cNvSpPr>
              <p:nvPr/>
            </p:nvSpPr>
            <p:spPr bwMode="auto">
              <a:xfrm>
                <a:off x="3440067" y="4747998"/>
                <a:ext cx="87320" cy="8732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dk1">
                          <a:lumMod val="0"/>
                          <a:lumOff val="0"/>
                        </a:schemeClr>
                      </a:outerShdw>
                    </a:effectLst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endParaRPr lang="fr-LU">
                  <a:latin typeface="Arial Narrow" panose="020B0606020202030204" pitchFamily="34" charset="0"/>
                </a:endParaRPr>
              </a:p>
            </p:txBody>
          </p:sp>
          <p:sp>
            <p:nvSpPr>
              <p:cNvPr id="138" name="Oval 106"/>
              <p:cNvSpPr>
                <a:spLocks noChangeArrowheads="1"/>
              </p:cNvSpPr>
              <p:nvPr/>
            </p:nvSpPr>
            <p:spPr bwMode="auto">
              <a:xfrm>
                <a:off x="3653238" y="3904248"/>
                <a:ext cx="87320" cy="8732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dk1">
                          <a:lumMod val="0"/>
                          <a:lumOff val="0"/>
                        </a:schemeClr>
                      </a:outerShdw>
                    </a:effectLst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endParaRPr lang="fr-LU">
                  <a:latin typeface="Arial Narrow" panose="020B0606020202030204" pitchFamily="34" charset="0"/>
                </a:endParaRPr>
              </a:p>
            </p:txBody>
          </p:sp>
          <p:sp>
            <p:nvSpPr>
              <p:cNvPr id="139" name="Oval 108"/>
              <p:cNvSpPr>
                <a:spLocks noChangeArrowheads="1"/>
              </p:cNvSpPr>
              <p:nvPr/>
            </p:nvSpPr>
            <p:spPr bwMode="auto">
              <a:xfrm>
                <a:off x="2648435" y="4230686"/>
                <a:ext cx="87320" cy="8732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dk1">
                          <a:lumMod val="0"/>
                          <a:lumOff val="0"/>
                        </a:schemeClr>
                      </a:outerShdw>
                    </a:effectLst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endParaRPr lang="fr-LU">
                  <a:latin typeface="Arial Narrow" panose="020B0606020202030204" pitchFamily="34" charset="0"/>
                </a:endParaRPr>
              </a:p>
            </p:txBody>
          </p:sp>
          <p:sp>
            <p:nvSpPr>
              <p:cNvPr id="140" name="Oval 109"/>
              <p:cNvSpPr>
                <a:spLocks noChangeArrowheads="1"/>
              </p:cNvSpPr>
              <p:nvPr/>
            </p:nvSpPr>
            <p:spPr bwMode="auto">
              <a:xfrm>
                <a:off x="3661208" y="5475104"/>
                <a:ext cx="87320" cy="8732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dk1">
                          <a:lumMod val="0"/>
                          <a:lumOff val="0"/>
                        </a:schemeClr>
                      </a:outerShdw>
                    </a:effectLst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endParaRPr lang="fr-LU">
                  <a:latin typeface="Arial Narrow" panose="020B0606020202030204" pitchFamily="34" charset="0"/>
                </a:endParaRPr>
              </a:p>
            </p:txBody>
          </p:sp>
          <p:sp>
            <p:nvSpPr>
              <p:cNvPr id="141" name="Oval 110"/>
              <p:cNvSpPr>
                <a:spLocks noChangeArrowheads="1"/>
              </p:cNvSpPr>
              <p:nvPr/>
            </p:nvSpPr>
            <p:spPr bwMode="auto">
              <a:xfrm>
                <a:off x="4316731" y="5374677"/>
                <a:ext cx="87320" cy="8732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dk1">
                          <a:lumMod val="0"/>
                          <a:lumOff val="0"/>
                        </a:schemeClr>
                      </a:outerShdw>
                    </a:effectLst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endParaRPr lang="fr-LU">
                  <a:latin typeface="Arial Narrow" panose="020B0606020202030204" pitchFamily="34" charset="0"/>
                </a:endParaRPr>
              </a:p>
            </p:txBody>
          </p:sp>
          <p:sp>
            <p:nvSpPr>
              <p:cNvPr id="142" name="Oval 111"/>
              <p:cNvSpPr>
                <a:spLocks noChangeArrowheads="1"/>
              </p:cNvSpPr>
              <p:nvPr/>
            </p:nvSpPr>
            <p:spPr bwMode="auto">
              <a:xfrm>
                <a:off x="3367092" y="6400152"/>
                <a:ext cx="87320" cy="8732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dk1">
                          <a:lumMod val="0"/>
                          <a:lumOff val="0"/>
                        </a:schemeClr>
                      </a:outerShdw>
                    </a:effectLst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endParaRPr lang="fr-LU">
                  <a:latin typeface="Arial Narrow" panose="020B0606020202030204" pitchFamily="34" charset="0"/>
                </a:endParaRPr>
              </a:p>
            </p:txBody>
          </p:sp>
          <p:sp>
            <p:nvSpPr>
              <p:cNvPr id="143" name="Oval 113"/>
              <p:cNvSpPr>
                <a:spLocks noChangeArrowheads="1"/>
              </p:cNvSpPr>
              <p:nvPr/>
            </p:nvSpPr>
            <p:spPr bwMode="auto">
              <a:xfrm>
                <a:off x="4065236" y="5810899"/>
                <a:ext cx="87320" cy="8732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dk1">
                          <a:lumMod val="0"/>
                          <a:lumOff val="0"/>
                        </a:schemeClr>
                      </a:outerShdw>
                    </a:effectLst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endParaRPr lang="fr-LU">
                  <a:latin typeface="Arial Narrow" panose="020B0606020202030204" pitchFamily="34" charset="0"/>
                </a:endParaRPr>
              </a:p>
            </p:txBody>
          </p:sp>
          <p:sp>
            <p:nvSpPr>
              <p:cNvPr id="144" name="Oval 115"/>
              <p:cNvSpPr>
                <a:spLocks noChangeArrowheads="1"/>
              </p:cNvSpPr>
              <p:nvPr/>
            </p:nvSpPr>
            <p:spPr bwMode="auto">
              <a:xfrm>
                <a:off x="4111737" y="6383172"/>
                <a:ext cx="87320" cy="8732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dk1">
                          <a:lumMod val="0"/>
                          <a:lumOff val="0"/>
                        </a:schemeClr>
                      </a:outerShdw>
                    </a:effectLst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endParaRPr lang="fr-LU">
                  <a:latin typeface="Arial Narrow" panose="020B0606020202030204" pitchFamily="34" charset="0"/>
                </a:endParaRPr>
              </a:p>
            </p:txBody>
          </p:sp>
          <p:sp>
            <p:nvSpPr>
              <p:cNvPr id="145" name="Oval 116"/>
              <p:cNvSpPr>
                <a:spLocks noChangeArrowheads="1"/>
              </p:cNvSpPr>
              <p:nvPr/>
            </p:nvSpPr>
            <p:spPr bwMode="auto">
              <a:xfrm>
                <a:off x="4183118" y="2746603"/>
                <a:ext cx="87320" cy="8732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dk1">
                          <a:lumMod val="0"/>
                          <a:lumOff val="0"/>
                        </a:schemeClr>
                      </a:outerShdw>
                    </a:effectLst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endParaRPr lang="fr-LU">
                  <a:latin typeface="Arial Narrow" panose="020B0606020202030204" pitchFamily="34" charset="0"/>
                </a:endParaRPr>
              </a:p>
            </p:txBody>
          </p:sp>
          <p:sp>
            <p:nvSpPr>
              <p:cNvPr id="146" name="Oval 118"/>
              <p:cNvSpPr>
                <a:spLocks noChangeArrowheads="1"/>
              </p:cNvSpPr>
              <p:nvPr/>
            </p:nvSpPr>
            <p:spPr bwMode="auto">
              <a:xfrm>
                <a:off x="5092909" y="5361440"/>
                <a:ext cx="87320" cy="8732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dk1">
                          <a:lumMod val="0"/>
                          <a:lumOff val="0"/>
                        </a:schemeClr>
                      </a:outerShdw>
                    </a:effectLst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endParaRPr lang="fr-LU">
                  <a:latin typeface="Arial Narrow" panose="020B0606020202030204" pitchFamily="34" charset="0"/>
                </a:endParaRPr>
              </a:p>
            </p:txBody>
          </p:sp>
          <p:sp>
            <p:nvSpPr>
              <p:cNvPr id="147" name="Oval 119"/>
              <p:cNvSpPr>
                <a:spLocks noChangeArrowheads="1"/>
              </p:cNvSpPr>
              <p:nvPr/>
            </p:nvSpPr>
            <p:spPr bwMode="auto">
              <a:xfrm>
                <a:off x="2428334" y="3604439"/>
                <a:ext cx="87320" cy="8732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dk1">
                          <a:lumMod val="0"/>
                          <a:lumOff val="0"/>
                        </a:schemeClr>
                      </a:outerShdw>
                    </a:effectLst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endParaRPr lang="fr-LU">
                  <a:latin typeface="Arial Narrow" panose="020B0606020202030204" pitchFamily="34" charset="0"/>
                </a:endParaRPr>
              </a:p>
            </p:txBody>
          </p:sp>
          <p:sp>
            <p:nvSpPr>
              <p:cNvPr id="148" name="Text Box 121"/>
              <p:cNvSpPr txBox="1">
                <a:spLocks noChangeArrowheads="1"/>
              </p:cNvSpPr>
              <p:nvPr/>
            </p:nvSpPr>
            <p:spPr bwMode="auto">
              <a:xfrm>
                <a:off x="4715492" y="897061"/>
                <a:ext cx="934877" cy="1659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LU" sz="600" b="1" dirty="0">
                    <a:latin typeface="Arial Narrow" panose="020B0606020202030204" pitchFamily="34" charset="0"/>
                    <a:cs typeface="Times New Roman" panose="02020603050405020304" pitchFamily="18" charset="0"/>
                  </a:rPr>
                  <a:t>CIS WEISWAMPACH</a:t>
                </a:r>
              </a:p>
            </p:txBody>
          </p:sp>
          <p:sp>
            <p:nvSpPr>
              <p:cNvPr id="149" name="Text Box 125"/>
              <p:cNvSpPr txBox="1">
                <a:spLocks noChangeArrowheads="1"/>
              </p:cNvSpPr>
              <p:nvPr/>
            </p:nvSpPr>
            <p:spPr bwMode="auto">
              <a:xfrm>
                <a:off x="5109541" y="3296836"/>
                <a:ext cx="1116000" cy="1774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>
                <a:defPPr>
                  <a:defRPr lang="en-US"/>
                </a:defPPr>
                <a:lvl1pPr>
                  <a:lnSpc>
                    <a:spcPct val="107000"/>
                  </a:lnSpc>
                  <a:spcAft>
                    <a:spcPts val="800"/>
                  </a:spcAft>
                  <a:defRPr sz="800" b="1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fr-LU" sz="600" dirty="0"/>
                  <a:t>CIS WEILER-PUTSCHEID</a:t>
                </a:r>
              </a:p>
            </p:txBody>
          </p:sp>
          <p:sp>
            <p:nvSpPr>
              <p:cNvPr id="150" name="Text Box 127"/>
              <p:cNvSpPr txBox="1">
                <a:spLocks noChangeArrowheads="1"/>
              </p:cNvSpPr>
              <p:nvPr/>
            </p:nvSpPr>
            <p:spPr bwMode="auto">
              <a:xfrm>
                <a:off x="6072780" y="4419017"/>
                <a:ext cx="1008000" cy="1479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>
                <a:defPPr>
                  <a:defRPr lang="en-US"/>
                </a:defPPr>
                <a:lvl1pPr>
                  <a:lnSpc>
                    <a:spcPct val="107000"/>
                  </a:lnSpc>
                  <a:spcAft>
                    <a:spcPts val="800"/>
                  </a:spcAft>
                  <a:defRPr sz="800" b="1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fr-LU" sz="600" dirty="0"/>
                  <a:t>CIS BETTENDORF</a:t>
                </a:r>
              </a:p>
            </p:txBody>
          </p:sp>
          <p:sp>
            <p:nvSpPr>
              <p:cNvPr id="151" name="Text Box 128"/>
              <p:cNvSpPr txBox="1">
                <a:spLocks noChangeArrowheads="1"/>
              </p:cNvSpPr>
              <p:nvPr/>
            </p:nvSpPr>
            <p:spPr bwMode="auto">
              <a:xfrm>
                <a:off x="5717817" y="4127319"/>
                <a:ext cx="864000" cy="1479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>
                <a:defPPr>
                  <a:defRPr lang="en-US"/>
                </a:defPPr>
                <a:lvl1pPr>
                  <a:lnSpc>
                    <a:spcPct val="107000"/>
                  </a:lnSpc>
                  <a:spcAft>
                    <a:spcPts val="800"/>
                  </a:spcAft>
                  <a:defRPr sz="800" b="1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fr-LU" sz="600" dirty="0"/>
                  <a:t>CIS TANDEL</a:t>
                </a:r>
              </a:p>
            </p:txBody>
          </p:sp>
          <p:sp>
            <p:nvSpPr>
              <p:cNvPr id="152" name="Text Box 130"/>
              <p:cNvSpPr txBox="1">
                <a:spLocks noChangeArrowheads="1"/>
              </p:cNvSpPr>
              <p:nvPr/>
            </p:nvSpPr>
            <p:spPr bwMode="auto">
              <a:xfrm>
                <a:off x="4621935" y="4016110"/>
                <a:ext cx="947630" cy="1774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>
                <a:defPPr>
                  <a:defRPr lang="en-US"/>
                </a:defPPr>
                <a:lvl1pPr>
                  <a:lnSpc>
                    <a:spcPct val="107000"/>
                  </a:lnSpc>
                  <a:spcAft>
                    <a:spcPts val="800"/>
                  </a:spcAft>
                  <a:defRPr sz="800" b="1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fr-LU" sz="600" dirty="0"/>
                  <a:t>CIS BOURSCHEID</a:t>
                </a:r>
              </a:p>
            </p:txBody>
          </p:sp>
          <p:sp>
            <p:nvSpPr>
              <p:cNvPr id="153" name="Text Box 131"/>
              <p:cNvSpPr txBox="1">
                <a:spLocks noChangeArrowheads="1"/>
              </p:cNvSpPr>
              <p:nvPr/>
            </p:nvSpPr>
            <p:spPr bwMode="auto">
              <a:xfrm>
                <a:off x="2097660" y="3638064"/>
                <a:ext cx="1912365" cy="1479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>
                <a:defPPr>
                  <a:defRPr lang="en-US"/>
                </a:defPPr>
                <a:lvl1pPr>
                  <a:lnSpc>
                    <a:spcPct val="107000"/>
                  </a:lnSpc>
                  <a:spcAft>
                    <a:spcPts val="800"/>
                  </a:spcAft>
                  <a:defRPr sz="800" b="1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fr-LU" sz="600" dirty="0"/>
                  <a:t>CIS BAVIGNE/HARLANGE/LAC HAUTE SURE</a:t>
                </a:r>
              </a:p>
            </p:txBody>
          </p:sp>
          <p:sp>
            <p:nvSpPr>
              <p:cNvPr id="154" name="Text Box 132"/>
              <p:cNvSpPr txBox="1">
                <a:spLocks noChangeArrowheads="1"/>
              </p:cNvSpPr>
              <p:nvPr/>
            </p:nvSpPr>
            <p:spPr bwMode="auto">
              <a:xfrm>
                <a:off x="3427662" y="3989011"/>
                <a:ext cx="1270850" cy="1479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>
                <a:defPPr>
                  <a:defRPr lang="en-US"/>
                </a:defPPr>
                <a:lvl1pPr>
                  <a:lnSpc>
                    <a:spcPct val="107000"/>
                  </a:lnSpc>
                  <a:spcAft>
                    <a:spcPts val="800"/>
                  </a:spcAft>
                  <a:defRPr sz="800" b="1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fr-LU" sz="600" dirty="0"/>
                  <a:t>CIS ESCH-SURE/ALEBESCH</a:t>
                </a:r>
              </a:p>
            </p:txBody>
          </p:sp>
          <p:sp>
            <p:nvSpPr>
              <p:cNvPr id="155" name="Text Box 133"/>
              <p:cNvSpPr txBox="1">
                <a:spLocks noChangeArrowheads="1"/>
              </p:cNvSpPr>
              <p:nvPr/>
            </p:nvSpPr>
            <p:spPr bwMode="auto">
              <a:xfrm>
                <a:off x="3876459" y="3666523"/>
                <a:ext cx="838202" cy="1479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>
                <a:defPPr>
                  <a:defRPr lang="en-US"/>
                </a:defPPr>
                <a:lvl1pPr>
                  <a:lnSpc>
                    <a:spcPct val="107000"/>
                  </a:lnSpc>
                  <a:spcAft>
                    <a:spcPts val="800"/>
                  </a:spcAft>
                  <a:defRPr sz="800" b="1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fr-LU" sz="600" dirty="0"/>
                  <a:t>CIS GOESDORF</a:t>
                </a:r>
              </a:p>
            </p:txBody>
          </p:sp>
          <p:sp>
            <p:nvSpPr>
              <p:cNvPr id="156" name="Text Box 134"/>
              <p:cNvSpPr txBox="1">
                <a:spLocks noChangeArrowheads="1"/>
              </p:cNvSpPr>
              <p:nvPr/>
            </p:nvSpPr>
            <p:spPr bwMode="auto">
              <a:xfrm>
                <a:off x="2536305" y="4308727"/>
                <a:ext cx="673611" cy="1479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>
                <a:defPPr>
                  <a:defRPr lang="en-US"/>
                </a:defPPr>
                <a:lvl1pPr>
                  <a:lnSpc>
                    <a:spcPct val="107000"/>
                  </a:lnSpc>
                  <a:spcAft>
                    <a:spcPts val="800"/>
                  </a:spcAft>
                  <a:defRPr sz="800" b="1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fr-LU" sz="600" dirty="0"/>
                  <a:t>CIS BOULAIDE</a:t>
                </a:r>
              </a:p>
            </p:txBody>
          </p:sp>
          <p:sp>
            <p:nvSpPr>
              <p:cNvPr id="157" name="Text Box 137"/>
              <p:cNvSpPr txBox="1">
                <a:spLocks noChangeArrowheads="1"/>
              </p:cNvSpPr>
              <p:nvPr/>
            </p:nvSpPr>
            <p:spPr bwMode="auto">
              <a:xfrm>
                <a:off x="4459423" y="4695740"/>
                <a:ext cx="673611" cy="1479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>
                <a:defPPr>
                  <a:defRPr lang="en-US"/>
                </a:defPPr>
                <a:lvl1pPr>
                  <a:lnSpc>
                    <a:spcPct val="107000"/>
                  </a:lnSpc>
                  <a:spcAft>
                    <a:spcPts val="800"/>
                  </a:spcAft>
                  <a:defRPr sz="800" b="1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fr-LU" sz="600" dirty="0"/>
                  <a:t>CIS FEULEN</a:t>
                </a:r>
              </a:p>
            </p:txBody>
          </p:sp>
          <p:sp>
            <p:nvSpPr>
              <p:cNvPr id="158" name="Text Box 138"/>
              <p:cNvSpPr txBox="1">
                <a:spLocks noChangeArrowheads="1"/>
              </p:cNvSpPr>
              <p:nvPr/>
            </p:nvSpPr>
            <p:spPr bwMode="auto">
              <a:xfrm>
                <a:off x="5658408" y="4604185"/>
                <a:ext cx="936000" cy="1479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>
                <a:defPPr>
                  <a:defRPr lang="en-US"/>
                </a:defPPr>
                <a:lvl1pPr>
                  <a:lnSpc>
                    <a:spcPct val="107000"/>
                  </a:lnSpc>
                  <a:spcAft>
                    <a:spcPts val="800"/>
                  </a:spcAft>
                  <a:defRPr sz="800" b="1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fr-LU" sz="600" dirty="0"/>
                  <a:t>CIS</a:t>
                </a:r>
                <a:r>
                  <a:rPr lang="fr-LU" dirty="0"/>
                  <a:t> </a:t>
                </a:r>
                <a:r>
                  <a:rPr lang="fr-LU" sz="600" dirty="0"/>
                  <a:t>GILSDORF</a:t>
                </a:r>
              </a:p>
            </p:txBody>
          </p:sp>
          <p:sp>
            <p:nvSpPr>
              <p:cNvPr id="159" name="Text Box 139"/>
              <p:cNvSpPr txBox="1">
                <a:spLocks noChangeArrowheads="1"/>
              </p:cNvSpPr>
              <p:nvPr/>
            </p:nvSpPr>
            <p:spPr bwMode="auto">
              <a:xfrm>
                <a:off x="4998451" y="5080120"/>
                <a:ext cx="673611" cy="1479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>
                <a:defPPr>
                  <a:defRPr lang="en-US"/>
                </a:defPPr>
                <a:lvl1pPr>
                  <a:lnSpc>
                    <a:spcPct val="107000"/>
                  </a:lnSpc>
                  <a:spcAft>
                    <a:spcPts val="800"/>
                  </a:spcAft>
                  <a:defRPr sz="800" b="1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fr-LU" sz="600" dirty="0"/>
                  <a:t>CIS</a:t>
                </a:r>
                <a:r>
                  <a:rPr lang="fr-LU" sz="700" dirty="0"/>
                  <a:t> </a:t>
                </a:r>
                <a:r>
                  <a:rPr lang="fr-LU" sz="600" dirty="0"/>
                  <a:t>SCHIEREN</a:t>
                </a:r>
              </a:p>
            </p:txBody>
          </p:sp>
          <p:sp>
            <p:nvSpPr>
              <p:cNvPr id="160" name="Text Box 140"/>
              <p:cNvSpPr txBox="1">
                <a:spLocks noChangeArrowheads="1"/>
              </p:cNvSpPr>
              <p:nvPr/>
            </p:nvSpPr>
            <p:spPr bwMode="auto">
              <a:xfrm>
                <a:off x="5266716" y="4771147"/>
                <a:ext cx="972000" cy="1479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>
                <a:defPPr>
                  <a:defRPr lang="en-US"/>
                </a:defPPr>
                <a:lvl1pPr>
                  <a:lnSpc>
                    <a:spcPct val="107000"/>
                  </a:lnSpc>
                  <a:spcAft>
                    <a:spcPts val="800"/>
                  </a:spcAft>
                  <a:defRPr sz="800" b="1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fr-LU" sz="600" dirty="0"/>
                  <a:t>CIS INGELDORF</a:t>
                </a:r>
              </a:p>
            </p:txBody>
          </p:sp>
          <p:sp>
            <p:nvSpPr>
              <p:cNvPr id="161" name="Text Box 141"/>
              <p:cNvSpPr txBox="1">
                <a:spLocks noChangeArrowheads="1"/>
              </p:cNvSpPr>
              <p:nvPr/>
            </p:nvSpPr>
            <p:spPr bwMode="auto">
              <a:xfrm>
                <a:off x="4215967" y="5432932"/>
                <a:ext cx="673611" cy="1247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>
                <a:defPPr>
                  <a:defRPr lang="en-US"/>
                </a:defPPr>
                <a:lvl1pPr>
                  <a:lnSpc>
                    <a:spcPct val="107000"/>
                  </a:lnSpc>
                  <a:spcAft>
                    <a:spcPts val="800"/>
                  </a:spcAft>
                  <a:defRPr sz="800" b="1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fr-LU" sz="600" dirty="0"/>
                  <a:t>CIS</a:t>
                </a:r>
                <a:r>
                  <a:rPr lang="fr-LU" sz="700" dirty="0"/>
                  <a:t> </a:t>
                </a:r>
                <a:r>
                  <a:rPr lang="fr-LU" sz="600" dirty="0"/>
                  <a:t>VICHTEN</a:t>
                </a:r>
              </a:p>
            </p:txBody>
          </p:sp>
          <p:sp>
            <p:nvSpPr>
              <p:cNvPr id="162" name="Text Box 143"/>
              <p:cNvSpPr txBox="1">
                <a:spLocks noChangeArrowheads="1"/>
              </p:cNvSpPr>
              <p:nvPr/>
            </p:nvSpPr>
            <p:spPr bwMode="auto">
              <a:xfrm>
                <a:off x="3928781" y="5892128"/>
                <a:ext cx="867057" cy="1479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>
                <a:defPPr>
                  <a:defRPr lang="en-US"/>
                </a:defPPr>
                <a:lvl1pPr>
                  <a:lnSpc>
                    <a:spcPct val="107000"/>
                  </a:lnSpc>
                  <a:spcAft>
                    <a:spcPts val="800"/>
                  </a:spcAft>
                  <a:defRPr sz="800" b="1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fr-LU" sz="600" dirty="0"/>
                  <a:t>CIS USELDANGE</a:t>
                </a:r>
              </a:p>
            </p:txBody>
          </p:sp>
          <p:sp>
            <p:nvSpPr>
              <p:cNvPr id="163" name="Text Box 144"/>
              <p:cNvSpPr txBox="1">
                <a:spLocks noChangeArrowheads="1"/>
              </p:cNvSpPr>
              <p:nvPr/>
            </p:nvSpPr>
            <p:spPr bwMode="auto">
              <a:xfrm>
                <a:off x="3392942" y="5551966"/>
                <a:ext cx="1383846" cy="1479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>
                <a:defPPr>
                  <a:defRPr lang="en-US"/>
                </a:defPPr>
                <a:lvl1pPr>
                  <a:lnSpc>
                    <a:spcPct val="107000"/>
                  </a:lnSpc>
                  <a:spcAft>
                    <a:spcPts val="800"/>
                  </a:spcAft>
                  <a:defRPr sz="800" b="1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fr-LU" sz="600" dirty="0"/>
                  <a:t>CIS PREIZERDAUL/GROSBOUS</a:t>
                </a:r>
              </a:p>
            </p:txBody>
          </p:sp>
          <p:sp>
            <p:nvSpPr>
              <p:cNvPr id="164" name="Text Box 146"/>
              <p:cNvSpPr txBox="1">
                <a:spLocks noChangeArrowheads="1"/>
              </p:cNvSpPr>
              <p:nvPr/>
            </p:nvSpPr>
            <p:spPr bwMode="auto">
              <a:xfrm>
                <a:off x="4041050" y="6465440"/>
                <a:ext cx="673611" cy="1774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LU" sz="600" b="1" dirty="0">
                    <a:latin typeface="Arial Narrow" panose="020B0606020202030204" pitchFamily="34" charset="0"/>
                    <a:cs typeface="Times New Roman" panose="02020603050405020304" pitchFamily="18" charset="0"/>
                  </a:rPr>
                  <a:t>CIS SAEUL</a:t>
                </a:r>
              </a:p>
            </p:txBody>
          </p:sp>
          <p:sp>
            <p:nvSpPr>
              <p:cNvPr id="165" name="Text Box 147"/>
              <p:cNvSpPr txBox="1">
                <a:spLocks noChangeArrowheads="1"/>
              </p:cNvSpPr>
              <p:nvPr/>
            </p:nvSpPr>
            <p:spPr bwMode="auto">
              <a:xfrm>
                <a:off x="3245953" y="6482698"/>
                <a:ext cx="761347" cy="1479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LU" sz="600" b="1" dirty="0">
                    <a:latin typeface="Arial Narrow" panose="020B0606020202030204" pitchFamily="34" charset="0"/>
                    <a:cs typeface="Times New Roman" panose="02020603050405020304" pitchFamily="18" charset="0"/>
                  </a:rPr>
                  <a:t>CIS BECKERICH</a:t>
                </a:r>
              </a:p>
            </p:txBody>
          </p:sp>
          <p:sp>
            <p:nvSpPr>
              <p:cNvPr id="166" name="Text Box 148"/>
              <p:cNvSpPr txBox="1">
                <a:spLocks noChangeArrowheads="1"/>
              </p:cNvSpPr>
              <p:nvPr/>
            </p:nvSpPr>
            <p:spPr bwMode="auto">
              <a:xfrm>
                <a:off x="4930397" y="5429915"/>
                <a:ext cx="929264" cy="1479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>
                <a:defPPr>
                  <a:defRPr lang="en-US"/>
                </a:defPPr>
                <a:lvl1pPr>
                  <a:lnSpc>
                    <a:spcPct val="107000"/>
                  </a:lnSpc>
                  <a:spcAft>
                    <a:spcPts val="800"/>
                  </a:spcAft>
                  <a:defRPr sz="800" b="1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fr-LU" sz="600" dirty="0"/>
                  <a:t>CIS COLMAR-BERG</a:t>
                </a:r>
              </a:p>
            </p:txBody>
          </p:sp>
          <p:sp>
            <p:nvSpPr>
              <p:cNvPr id="167" name="Text Box 149"/>
              <p:cNvSpPr txBox="1">
                <a:spLocks noChangeArrowheads="1"/>
              </p:cNvSpPr>
              <p:nvPr/>
            </p:nvSpPr>
            <p:spPr bwMode="auto">
              <a:xfrm>
                <a:off x="3127240" y="3049495"/>
                <a:ext cx="1494694" cy="1479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>
                <a:defPPr>
                  <a:defRPr lang="en-US"/>
                </a:defPPr>
                <a:lvl1pPr>
                  <a:lnSpc>
                    <a:spcPct val="107000"/>
                  </a:lnSpc>
                  <a:spcAft>
                    <a:spcPts val="800"/>
                  </a:spcAft>
                  <a:defRPr sz="800" b="1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fr-LU" sz="600" dirty="0"/>
                  <a:t>CIS DONCOLS/SOLLER/NOERTRANGE</a:t>
                </a:r>
              </a:p>
            </p:txBody>
          </p:sp>
          <p:sp>
            <p:nvSpPr>
              <p:cNvPr id="168" name="Text Box 150"/>
              <p:cNvSpPr txBox="1">
                <a:spLocks noChangeArrowheads="1"/>
              </p:cNvSpPr>
              <p:nvPr/>
            </p:nvSpPr>
            <p:spPr bwMode="auto">
              <a:xfrm>
                <a:off x="4060107" y="2829703"/>
                <a:ext cx="972000" cy="1479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>
                <a:defPPr>
                  <a:defRPr lang="en-US"/>
                </a:defPPr>
                <a:lvl1pPr>
                  <a:lnSpc>
                    <a:spcPct val="107000"/>
                  </a:lnSpc>
                  <a:spcAft>
                    <a:spcPts val="800"/>
                  </a:spcAft>
                  <a:defRPr sz="800" b="1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fr-LU" sz="600" dirty="0"/>
                  <a:t>CIS KIISCHPELT</a:t>
                </a:r>
              </a:p>
            </p:txBody>
          </p:sp>
          <p:sp>
            <p:nvSpPr>
              <p:cNvPr id="169" name="Text Box 152"/>
              <p:cNvSpPr txBox="1">
                <a:spLocks noChangeArrowheads="1"/>
              </p:cNvSpPr>
              <p:nvPr/>
            </p:nvSpPr>
            <p:spPr bwMode="auto">
              <a:xfrm>
                <a:off x="3405484" y="2066211"/>
                <a:ext cx="972000" cy="1479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>
                <a:defPPr>
                  <a:defRPr lang="en-US"/>
                </a:defPPr>
                <a:lvl1pPr>
                  <a:lnSpc>
                    <a:spcPct val="107000"/>
                  </a:lnSpc>
                  <a:spcAft>
                    <a:spcPts val="800"/>
                  </a:spcAft>
                  <a:defRPr sz="800" b="1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fr-LU" sz="600" dirty="0"/>
                  <a:t>CIS WINCRANGE</a:t>
                </a:r>
              </a:p>
            </p:txBody>
          </p:sp>
          <p:sp>
            <p:nvSpPr>
              <p:cNvPr id="170" name="Text Box 153"/>
              <p:cNvSpPr txBox="1">
                <a:spLocks noChangeArrowheads="1"/>
              </p:cNvSpPr>
              <p:nvPr/>
            </p:nvSpPr>
            <p:spPr bwMode="auto">
              <a:xfrm>
                <a:off x="3333689" y="4830266"/>
                <a:ext cx="673611" cy="1479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>
                <a:defPPr>
                  <a:defRPr lang="en-US"/>
                </a:defPPr>
                <a:lvl1pPr>
                  <a:lnSpc>
                    <a:spcPct val="107000"/>
                  </a:lnSpc>
                  <a:spcAft>
                    <a:spcPts val="800"/>
                  </a:spcAft>
                  <a:defRPr sz="800" b="1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fr-LU" sz="600" dirty="0"/>
                  <a:t>CIS GREVELS</a:t>
                </a:r>
              </a:p>
            </p:txBody>
          </p:sp>
        </p:grpSp>
        <p:sp>
          <p:nvSpPr>
            <p:cNvPr id="112" name="Oval 114"/>
            <p:cNvSpPr>
              <a:spLocks noChangeArrowheads="1"/>
            </p:cNvSpPr>
            <p:nvPr/>
          </p:nvSpPr>
          <p:spPr bwMode="auto">
            <a:xfrm>
              <a:off x="1936661" y="5228926"/>
              <a:ext cx="74527" cy="74534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dk1">
                        <a:lumMod val="0"/>
                        <a:lumOff val="0"/>
                      </a:schemeClr>
                    </a:outerShdw>
                  </a:effectLst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endParaRPr lang="fr-LU">
                <a:latin typeface="Arial Narrow" panose="020B0606020202030204" pitchFamily="34" charset="0"/>
              </a:endParaRPr>
            </a:p>
          </p:txBody>
        </p:sp>
        <p:sp>
          <p:nvSpPr>
            <p:cNvPr id="113" name="Text Box 145"/>
            <p:cNvSpPr txBox="1">
              <a:spLocks noChangeArrowheads="1"/>
            </p:cNvSpPr>
            <p:nvPr/>
          </p:nvSpPr>
          <p:spPr bwMode="auto">
            <a:xfrm>
              <a:off x="1891767" y="5299792"/>
              <a:ext cx="419362" cy="126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LU" sz="600" b="1" dirty="0">
                  <a:latin typeface="Arial Narrow" panose="020B0606020202030204" pitchFamily="34" charset="0"/>
                  <a:cs typeface="Times New Roman" panose="02020603050405020304" pitchFamily="18" charset="0"/>
                </a:rPr>
                <a:t>CIS</a:t>
              </a:r>
              <a:r>
                <a:rPr lang="fr-LU" sz="600" b="1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ELL</a:t>
              </a:r>
            </a:p>
          </p:txBody>
        </p:sp>
        <p:sp>
          <p:nvSpPr>
            <p:cNvPr id="114" name="Oval 90"/>
            <p:cNvSpPr>
              <a:spLocks noChangeArrowheads="1"/>
            </p:cNvSpPr>
            <p:nvPr/>
          </p:nvSpPr>
          <p:spPr bwMode="auto">
            <a:xfrm>
              <a:off x="3151096" y="1801747"/>
              <a:ext cx="74527" cy="74534"/>
            </a:xfrm>
            <a:prstGeom prst="ellipse">
              <a:avLst/>
            </a:prstGeom>
            <a:solidFill>
              <a:srgbClr val="ED7D3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dk1">
                        <a:lumMod val="0"/>
                        <a:lumOff val="0"/>
                      </a:schemeClr>
                    </a:outerShdw>
                  </a:effectLst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endParaRPr lang="fr-LU">
                <a:latin typeface="Arial Narrow" panose="020B0606020202030204" pitchFamily="34" charset="0"/>
              </a:endParaRPr>
            </a:p>
          </p:txBody>
        </p:sp>
        <p:sp>
          <p:nvSpPr>
            <p:cNvPr id="115" name="Oval 112"/>
            <p:cNvSpPr>
              <a:spLocks noChangeArrowheads="1"/>
            </p:cNvSpPr>
            <p:nvPr/>
          </p:nvSpPr>
          <p:spPr bwMode="auto">
            <a:xfrm>
              <a:off x="2142676" y="5156817"/>
              <a:ext cx="74527" cy="74534"/>
            </a:xfrm>
            <a:prstGeom prst="ellipse">
              <a:avLst/>
            </a:prstGeom>
            <a:solidFill>
              <a:srgbClr val="ED7D3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dk1">
                        <a:lumMod val="0"/>
                        <a:lumOff val="0"/>
                      </a:schemeClr>
                    </a:outerShdw>
                  </a:effectLst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endParaRPr lang="fr-LU">
                <a:latin typeface="Arial Narrow" panose="020B0606020202030204" pitchFamily="34" charset="0"/>
              </a:endParaRPr>
            </a:p>
          </p:txBody>
        </p:sp>
        <p:sp>
          <p:nvSpPr>
            <p:cNvPr id="116" name="Oval 117"/>
            <p:cNvSpPr>
              <a:spLocks noChangeArrowheads="1"/>
            </p:cNvSpPr>
            <p:nvPr/>
          </p:nvSpPr>
          <p:spPr bwMode="auto">
            <a:xfrm>
              <a:off x="2463792" y="2910284"/>
              <a:ext cx="74527" cy="74534"/>
            </a:xfrm>
            <a:prstGeom prst="ellipse">
              <a:avLst/>
            </a:prstGeom>
            <a:solidFill>
              <a:srgbClr val="ED7D3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dk1">
                        <a:lumMod val="0"/>
                        <a:lumOff val="0"/>
                      </a:schemeClr>
                    </a:outerShdw>
                  </a:effectLst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LU" sz="1100">
                  <a:effectLst/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117" name="Text Box 123"/>
            <p:cNvSpPr txBox="1">
              <a:spLocks noChangeArrowheads="1"/>
            </p:cNvSpPr>
            <p:nvPr/>
          </p:nvSpPr>
          <p:spPr bwMode="auto">
            <a:xfrm>
              <a:off x="3047408" y="1872732"/>
              <a:ext cx="768144" cy="126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>
              <a:defPPr>
                <a:defRPr lang="en-US"/>
              </a:defPPr>
              <a:lvl1pPr>
                <a:lnSpc>
                  <a:spcPct val="107000"/>
                </a:lnSpc>
                <a:spcAft>
                  <a:spcPts val="800"/>
                </a:spcAft>
                <a:defRPr sz="800" b="1">
                  <a:effectLst/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defRPr>
              </a:lvl1pPr>
            </a:lstStyle>
            <a:p>
              <a:r>
                <a:rPr lang="fr-LU" sz="600" dirty="0"/>
                <a:t>CIS CLERVAUX</a:t>
              </a:r>
            </a:p>
          </p:txBody>
        </p:sp>
        <p:sp>
          <p:nvSpPr>
            <p:cNvPr id="118" name="Text Box 142"/>
            <p:cNvSpPr txBox="1">
              <a:spLocks noChangeArrowheads="1"/>
            </p:cNvSpPr>
            <p:nvPr/>
          </p:nvSpPr>
          <p:spPr bwMode="auto">
            <a:xfrm>
              <a:off x="2041768" y="5204540"/>
              <a:ext cx="681390" cy="126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>
              <a:defPPr>
                <a:defRPr lang="en-US"/>
              </a:defPPr>
              <a:lvl1pPr>
                <a:lnSpc>
                  <a:spcPct val="107000"/>
                </a:lnSpc>
                <a:spcAft>
                  <a:spcPts val="800"/>
                </a:spcAft>
                <a:defRPr sz="800" b="1">
                  <a:effectLst/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defRPr>
              </a:lvl1pPr>
            </a:lstStyle>
            <a:p>
              <a:r>
                <a:rPr lang="fr-LU" sz="600" dirty="0"/>
                <a:t>CIS REDANGE</a:t>
              </a:r>
            </a:p>
          </p:txBody>
        </p:sp>
        <p:sp>
          <p:nvSpPr>
            <p:cNvPr id="119" name="Text Box 151"/>
            <p:cNvSpPr txBox="1">
              <a:spLocks noChangeArrowheads="1"/>
            </p:cNvSpPr>
            <p:nvPr/>
          </p:nvSpPr>
          <p:spPr bwMode="auto">
            <a:xfrm>
              <a:off x="2286405" y="2980085"/>
              <a:ext cx="1061004" cy="126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dk1">
                      <a:lumMod val="0"/>
                      <a:lumOff val="0"/>
                    </a:schemeClr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36576" tIns="36576" rIns="36576" bIns="36576" anchor="t" anchorCtr="0" upright="1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LU" sz="600" b="1" dirty="0">
                  <a:latin typeface="Arial Narrow" panose="020B0606020202030204" pitchFamily="34" charset="0"/>
                  <a:cs typeface="Times New Roman" panose="02020603050405020304" pitchFamily="18" charset="0"/>
                </a:rPr>
                <a:t>CIS WILTZ/ESCHWEILER</a:t>
              </a:r>
            </a:p>
          </p:txBody>
        </p:sp>
        <p:grpSp>
          <p:nvGrpSpPr>
            <p:cNvPr id="120" name="Groupe 10"/>
            <p:cNvGrpSpPr/>
            <p:nvPr/>
          </p:nvGrpSpPr>
          <p:grpSpPr>
            <a:xfrm>
              <a:off x="118816" y="1395106"/>
              <a:ext cx="6109368" cy="3359580"/>
              <a:chOff x="839135" y="1400210"/>
              <a:chExt cx="7158077" cy="3936272"/>
            </a:xfrm>
          </p:grpSpPr>
          <p:sp>
            <p:nvSpPr>
              <p:cNvPr id="121" name="Zone de texte 1137"/>
              <p:cNvSpPr txBox="1">
                <a:spLocks noChangeArrowheads="1"/>
              </p:cNvSpPr>
              <p:nvPr/>
            </p:nvSpPr>
            <p:spPr bwMode="auto">
              <a:xfrm>
                <a:off x="5615158" y="1400210"/>
                <a:ext cx="2382054" cy="3853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LU" sz="2000" b="1" cap="all" dirty="0" err="1">
                    <a:latin typeface="Arial Narrow" panose="020B0606020202030204" pitchFamily="34" charset="0"/>
                    <a:cs typeface="Times New Roman" panose="02020603050405020304" pitchFamily="18" charset="0"/>
                  </a:rPr>
                  <a:t>Naturpark</a:t>
                </a:r>
                <a:r>
                  <a:rPr lang="fr-LU" sz="2000" b="1" cap="all" dirty="0">
                    <a:solidFill>
                      <a:schemeClr val="bg1"/>
                    </a:solidFill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LU" sz="2000" b="1" cap="all" dirty="0" err="1">
                    <a:latin typeface="Arial Narrow" panose="020B0606020202030204" pitchFamily="34" charset="0"/>
                    <a:cs typeface="Times New Roman" panose="02020603050405020304" pitchFamily="18" charset="0"/>
                  </a:rPr>
                  <a:t>our</a:t>
                </a:r>
                <a:endParaRPr lang="fr-LU" sz="2000" b="1" cap="all" dirty="0">
                  <a:latin typeface="Arial Narrow" panose="020B0606020202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2" name="Zone de texte 1139"/>
              <p:cNvSpPr txBox="1">
                <a:spLocks noChangeArrowheads="1"/>
              </p:cNvSpPr>
              <p:nvPr/>
            </p:nvSpPr>
            <p:spPr bwMode="auto">
              <a:xfrm>
                <a:off x="6048172" y="4993582"/>
                <a:ext cx="1780303" cy="3429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LU" sz="2000" b="1" cap="all" dirty="0" err="1">
                    <a:latin typeface="Arial Narrow" panose="020B0606020202030204" pitchFamily="34" charset="0"/>
                    <a:cs typeface="Times New Roman" panose="02020603050405020304" pitchFamily="18" charset="0"/>
                  </a:rPr>
                  <a:t>nordstad</a:t>
                </a:r>
                <a:endParaRPr lang="fr-LU" sz="2000" b="1" cap="all" dirty="0">
                  <a:latin typeface="Arial Narrow" panose="020B0606020202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3" name="Zone de texte 1140"/>
              <p:cNvSpPr txBox="1">
                <a:spLocks noChangeArrowheads="1"/>
              </p:cNvSpPr>
              <p:nvPr/>
            </p:nvSpPr>
            <p:spPr bwMode="auto">
              <a:xfrm>
                <a:off x="839135" y="4657055"/>
                <a:ext cx="1121407" cy="3429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LU" sz="2000" b="1" cap="all" dirty="0" err="1">
                    <a:latin typeface="Arial Narrow" panose="020B0606020202030204" pitchFamily="34" charset="0"/>
                    <a:cs typeface="Times New Roman" panose="02020603050405020304" pitchFamily="18" charset="0"/>
                  </a:rPr>
                  <a:t>attert</a:t>
                </a:r>
                <a:endParaRPr lang="fr-LU" sz="2000" b="1" cap="all" dirty="0">
                  <a:latin typeface="Arial Narrow" panose="020B0606020202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4" name="Zone de texte 1152"/>
              <p:cNvSpPr txBox="1">
                <a:spLocks noChangeArrowheads="1"/>
              </p:cNvSpPr>
              <p:nvPr/>
            </p:nvSpPr>
            <p:spPr bwMode="auto">
              <a:xfrm>
                <a:off x="1258486" y="2764724"/>
                <a:ext cx="1463040" cy="3429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chemeClr val="dk1">
                        <a:lumMod val="0"/>
                        <a:lumOff val="0"/>
                      </a:schemeClr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36576" tIns="36576" rIns="36576" bIns="36576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LU" sz="2000" b="1" cap="all" dirty="0" err="1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stauséi</a:t>
                </a:r>
                <a:endParaRPr lang="fr-LU" sz="1100" dirty="0">
                  <a:effectLst/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0320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9" descr="C:\Users\lyri\Dropbox\_INSPECTORAT\Logos\FNSP Nor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662" y="548680"/>
            <a:ext cx="3953429" cy="551901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" name="Groupe 14"/>
          <p:cNvGrpSpPr/>
          <p:nvPr/>
        </p:nvGrpSpPr>
        <p:grpSpPr>
          <a:xfrm>
            <a:off x="5762051" y="1570396"/>
            <a:ext cx="3140882" cy="953155"/>
            <a:chOff x="206734" y="-278296"/>
            <a:chExt cx="2696582" cy="953360"/>
          </a:xfrm>
        </p:grpSpPr>
        <p:sp>
          <p:nvSpPr>
            <p:cNvPr id="8" name="Text Box 161"/>
            <p:cNvSpPr txBox="1">
              <a:spLocks noChangeArrowheads="1"/>
            </p:cNvSpPr>
            <p:nvPr/>
          </p:nvSpPr>
          <p:spPr bwMode="auto">
            <a:xfrm>
              <a:off x="206734" y="55659"/>
              <a:ext cx="1870710" cy="619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fr-LU" sz="1600" b="1" i="1" dirty="0" err="1">
                  <a:solidFill>
                    <a:srgbClr val="00B050"/>
                  </a:solidFill>
                  <a:effectLst/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Atemschutzgeräteträger</a:t>
              </a:r>
              <a:endParaRPr lang="fr-LU" sz="1400" dirty="0">
                <a:effectLst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 Box 162"/>
            <p:cNvSpPr txBox="1">
              <a:spLocks noChangeArrowheads="1"/>
            </p:cNvSpPr>
            <p:nvPr/>
          </p:nvSpPr>
          <p:spPr bwMode="auto">
            <a:xfrm>
              <a:off x="1852654" y="0"/>
              <a:ext cx="806450" cy="457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fr-LU" sz="2400" b="1" i="1" dirty="0">
                  <a:solidFill>
                    <a:srgbClr val="00B050"/>
                  </a:solidFill>
                  <a:effectLst/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652</a:t>
              </a:r>
              <a:endParaRPr lang="fr-LU" sz="1400" dirty="0">
                <a:effectLst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Text Box 157"/>
            <p:cNvSpPr txBox="1">
              <a:spLocks noChangeArrowheads="1"/>
            </p:cNvSpPr>
            <p:nvPr/>
          </p:nvSpPr>
          <p:spPr bwMode="auto">
            <a:xfrm>
              <a:off x="297054" y="-222636"/>
              <a:ext cx="1870710" cy="619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fr-LU" sz="1600" b="1" i="1" dirty="0" err="1">
                  <a:solidFill>
                    <a:srgbClr val="FF0000"/>
                  </a:solidFill>
                  <a:effectLst/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Aktive</a:t>
              </a:r>
              <a:r>
                <a:rPr lang="fr-LU" sz="1600" b="1" i="1" dirty="0">
                  <a:solidFill>
                    <a:srgbClr val="FF0000"/>
                  </a:solidFill>
                  <a:effectLst/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fr-LU" sz="1600" b="1" i="1" dirty="0" err="1">
                  <a:solidFill>
                    <a:srgbClr val="FF0000"/>
                  </a:solidFill>
                  <a:effectLst/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Feuerwehrleute</a:t>
              </a:r>
              <a:endParaRPr lang="fr-LU" sz="1400" dirty="0">
                <a:effectLst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 Box 158"/>
            <p:cNvSpPr txBox="1">
              <a:spLocks noChangeArrowheads="1"/>
            </p:cNvSpPr>
            <p:nvPr/>
          </p:nvSpPr>
          <p:spPr bwMode="auto">
            <a:xfrm>
              <a:off x="1887316" y="-278296"/>
              <a:ext cx="1016000" cy="457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fr-LU" sz="2400" b="1" i="1" dirty="0">
                  <a:solidFill>
                    <a:srgbClr val="FF0000"/>
                  </a:solidFill>
                  <a:effectLst/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1.282</a:t>
              </a:r>
              <a:endParaRPr lang="fr-LU" sz="1400" dirty="0">
                <a:effectLst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Text Box 159"/>
          <p:cNvSpPr txBox="1">
            <a:spLocks noChangeArrowheads="1"/>
          </p:cNvSpPr>
          <p:nvPr/>
        </p:nvSpPr>
        <p:spPr bwMode="auto">
          <a:xfrm>
            <a:off x="264758" y="5115806"/>
            <a:ext cx="2017698" cy="721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de-DE" sz="1600" b="1" i="1" dirty="0">
                <a:solidFill>
                  <a:srgbClr val="00B0F0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87.915 Einwohner</a:t>
            </a:r>
            <a:endParaRPr lang="fr-LU" sz="1600" dirty="0">
              <a:solidFill>
                <a:srgbClr val="00B0F0"/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de-DE" sz="1600" b="1" i="1" dirty="0">
                <a:solidFill>
                  <a:srgbClr val="00B0F0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111.565 ha Fläche</a:t>
            </a:r>
            <a:endParaRPr lang="fr-LU" sz="1600" dirty="0">
              <a:solidFill>
                <a:srgbClr val="00B0F0"/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24"/>
          <p:cNvSpPr/>
          <p:nvPr/>
        </p:nvSpPr>
        <p:spPr>
          <a:xfrm>
            <a:off x="176551" y="290610"/>
            <a:ext cx="1803699" cy="6850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fr-CH" b="1" i="1" cap="all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STATISTIK 2015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fr-CH" b="1" i="1" cap="all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REGION NORDEN</a:t>
            </a:r>
          </a:p>
        </p:txBody>
      </p:sp>
      <p:pic>
        <p:nvPicPr>
          <p:cNvPr id="14" name="Picture 2" descr="C:\Users\Lynn\Dropbox\-INSPECTORAT\Embleme Minstère.gif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81" y="2646835"/>
            <a:ext cx="980440" cy="1322705"/>
          </a:xfrm>
          <a:prstGeom prst="rect">
            <a:avLst/>
          </a:prstGeom>
          <a:noFill/>
        </p:spPr>
      </p:pic>
      <p:grpSp>
        <p:nvGrpSpPr>
          <p:cNvPr id="15" name="Groupe 27"/>
          <p:cNvGrpSpPr/>
          <p:nvPr/>
        </p:nvGrpSpPr>
        <p:grpSpPr>
          <a:xfrm>
            <a:off x="376821" y="631799"/>
            <a:ext cx="2584286" cy="1269690"/>
            <a:chOff x="6237660" y="1649459"/>
            <a:chExt cx="2584286" cy="1269690"/>
          </a:xfrm>
        </p:grpSpPr>
        <p:sp>
          <p:nvSpPr>
            <p:cNvPr id="16" name="Text Box 168"/>
            <p:cNvSpPr txBox="1">
              <a:spLocks noChangeArrowheads="1"/>
            </p:cNvSpPr>
            <p:nvPr/>
          </p:nvSpPr>
          <p:spPr bwMode="auto">
            <a:xfrm>
              <a:off x="6237660" y="1649459"/>
              <a:ext cx="2110423" cy="729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de-DE" sz="3600" b="1" dirty="0">
                  <a:solidFill>
                    <a:schemeClr val="tx2"/>
                  </a:solidFill>
                  <a:effectLst/>
                  <a:latin typeface="Arial Narrow" panose="020B0606020202030204" pitchFamily="34" charset="0"/>
                  <a:ea typeface="Calibri"/>
                  <a:cs typeface="Arial" panose="020B0604020202020204" pitchFamily="34" charset="0"/>
                </a:rPr>
                <a:t>EINSÄTZE</a:t>
              </a:r>
              <a:endParaRPr lang="de-DE" sz="1200" dirty="0">
                <a:solidFill>
                  <a:schemeClr val="tx2"/>
                </a:solidFill>
                <a:effectLst/>
                <a:latin typeface="Arial Narrow" panose="020B0606020202030204" pitchFamily="34" charset="0"/>
                <a:ea typeface="Calibri"/>
                <a:cs typeface="Arial" panose="020B0604020202020204" pitchFamily="34" charset="0"/>
              </a:endParaRPr>
            </a:p>
          </p:txBody>
        </p:sp>
        <p:sp>
          <p:nvSpPr>
            <p:cNvPr id="17" name="Text Box 169"/>
            <p:cNvSpPr txBox="1">
              <a:spLocks noChangeArrowheads="1"/>
            </p:cNvSpPr>
            <p:nvPr/>
          </p:nvSpPr>
          <p:spPr bwMode="auto">
            <a:xfrm>
              <a:off x="6256711" y="2105389"/>
              <a:ext cx="1357948" cy="729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de-DE" sz="3600" b="1" dirty="0">
                  <a:solidFill>
                    <a:schemeClr val="tx2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2016</a:t>
              </a:r>
            </a:p>
          </p:txBody>
        </p:sp>
        <p:sp>
          <p:nvSpPr>
            <p:cNvPr id="18" name="Text Box 170"/>
            <p:cNvSpPr txBox="1">
              <a:spLocks noChangeArrowheads="1"/>
            </p:cNvSpPr>
            <p:nvPr/>
          </p:nvSpPr>
          <p:spPr bwMode="auto">
            <a:xfrm>
              <a:off x="7259535" y="2053719"/>
              <a:ext cx="1562411" cy="865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de-DE" sz="4800" b="1" dirty="0">
                  <a:solidFill>
                    <a:schemeClr val="accent5"/>
                  </a:solidFill>
                  <a:latin typeface="Arial Narrow" panose="020B0606020202030204" pitchFamily="34" charset="0"/>
                  <a:ea typeface="Calibri"/>
                  <a:cs typeface="Arial" panose="020B0604020202020204" pitchFamily="34" charset="0"/>
                </a:rPr>
                <a:t>2.955</a:t>
              </a:r>
            </a:p>
          </p:txBody>
        </p:sp>
      </p:grpSp>
      <p:grpSp>
        <p:nvGrpSpPr>
          <p:cNvPr id="19" name="Groupe 31"/>
          <p:cNvGrpSpPr/>
          <p:nvPr/>
        </p:nvGrpSpPr>
        <p:grpSpPr>
          <a:xfrm>
            <a:off x="5650087" y="4959673"/>
            <a:ext cx="3437691" cy="1108024"/>
            <a:chOff x="1" y="5147627"/>
            <a:chExt cx="3437691" cy="1108024"/>
          </a:xfrm>
        </p:grpSpPr>
        <p:sp>
          <p:nvSpPr>
            <p:cNvPr id="20" name="Text Box 164"/>
            <p:cNvSpPr txBox="1">
              <a:spLocks noChangeArrowheads="1"/>
            </p:cNvSpPr>
            <p:nvPr/>
          </p:nvSpPr>
          <p:spPr bwMode="auto">
            <a:xfrm>
              <a:off x="1" y="5147627"/>
              <a:ext cx="2657474" cy="517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de-DE" sz="2400" b="1" dirty="0">
                  <a:solidFill>
                    <a:schemeClr val="tx2"/>
                  </a:solidFill>
                  <a:effectLst/>
                  <a:latin typeface="Arial Narrow" panose="020B0606020202030204" pitchFamily="34" charset="0"/>
                  <a:ea typeface="Calibri"/>
                  <a:cs typeface="Arial" panose="020B0604020202020204" pitchFamily="34" charset="0"/>
                </a:rPr>
                <a:t>EINSATZSTUNDEN</a:t>
              </a:r>
              <a:endParaRPr lang="de-DE" sz="1400" dirty="0">
                <a:solidFill>
                  <a:schemeClr val="tx2"/>
                </a:solidFill>
                <a:effectLst/>
                <a:latin typeface="Arial Narrow" panose="020B0606020202030204" pitchFamily="34" charset="0"/>
                <a:ea typeface="Calibri"/>
                <a:cs typeface="Arial" panose="020B0604020202020204" pitchFamily="34" charset="0"/>
              </a:endParaRPr>
            </a:p>
          </p:txBody>
        </p:sp>
        <p:sp>
          <p:nvSpPr>
            <p:cNvPr id="21" name="Text Box 165"/>
            <p:cNvSpPr txBox="1">
              <a:spLocks noChangeArrowheads="1"/>
            </p:cNvSpPr>
            <p:nvPr/>
          </p:nvSpPr>
          <p:spPr bwMode="auto">
            <a:xfrm>
              <a:off x="1788596" y="5472636"/>
              <a:ext cx="1649096" cy="672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de-DE" sz="3600" b="1" dirty="0">
                  <a:solidFill>
                    <a:schemeClr val="tx2"/>
                  </a:solidFill>
                  <a:effectLst/>
                  <a:latin typeface="Arial Narrow" panose="020B0606020202030204" pitchFamily="34" charset="0"/>
                  <a:ea typeface="Calibri"/>
                  <a:cs typeface="Arial" panose="020B0604020202020204" pitchFamily="34" charset="0"/>
                </a:rPr>
                <a:t>2016</a:t>
              </a:r>
              <a:endParaRPr lang="de-DE" sz="1100" dirty="0">
                <a:solidFill>
                  <a:schemeClr val="tx2"/>
                </a:solidFill>
                <a:effectLst/>
                <a:latin typeface="Arial Narrow" panose="020B0606020202030204" pitchFamily="34" charset="0"/>
                <a:ea typeface="Calibri"/>
                <a:cs typeface="Arial" panose="020B0604020202020204" pitchFamily="34" charset="0"/>
              </a:endParaRPr>
            </a:p>
          </p:txBody>
        </p:sp>
        <p:sp>
          <p:nvSpPr>
            <p:cNvPr id="22" name="Text Box 166"/>
            <p:cNvSpPr txBox="1">
              <a:spLocks noChangeArrowheads="1"/>
            </p:cNvSpPr>
            <p:nvPr/>
          </p:nvSpPr>
          <p:spPr bwMode="auto">
            <a:xfrm>
              <a:off x="111965" y="5390221"/>
              <a:ext cx="2019381" cy="865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CH" sz="4800" b="1" dirty="0">
                  <a:solidFill>
                    <a:schemeClr val="accent5"/>
                  </a:solidFill>
                  <a:latin typeface="Arial Narrow" panose="020B0606020202030204" pitchFamily="34" charset="0"/>
                  <a:ea typeface="Calibri"/>
                  <a:cs typeface="Arial" panose="020B0604020202020204" pitchFamily="34" charset="0"/>
                </a:rPr>
                <a:t>25.199</a:t>
              </a:r>
              <a:endParaRPr lang="de-DE" sz="4800" b="1" dirty="0">
                <a:solidFill>
                  <a:schemeClr val="accent5"/>
                </a:solidFill>
                <a:latin typeface="Arial Narrow" panose="020B0606020202030204" pitchFamily="34" charset="0"/>
                <a:ea typeface="Calibri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066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662" y="545562"/>
            <a:ext cx="4019973" cy="5518800"/>
          </a:xfrm>
          <a:prstGeom prst="rect">
            <a:avLst/>
          </a:prstGeom>
        </p:spPr>
      </p:pic>
      <p:sp>
        <p:nvSpPr>
          <p:cNvPr id="5" name="Text Box 168"/>
          <p:cNvSpPr txBox="1">
            <a:spLocks noChangeArrowheads="1"/>
          </p:cNvSpPr>
          <p:nvPr/>
        </p:nvSpPr>
        <p:spPr bwMode="auto">
          <a:xfrm>
            <a:off x="4866525" y="5618219"/>
            <a:ext cx="4252438" cy="753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de-DE" sz="4000" b="1" i="1" dirty="0">
                <a:effectLst/>
                <a:latin typeface="Arial Narrow" panose="020B0606020202030204" pitchFamily="34" charset="0"/>
                <a:ea typeface="Calibri"/>
                <a:cs typeface="Times New Roman"/>
              </a:rPr>
              <a:t>FIRST RESPONDER</a:t>
            </a:r>
            <a:endParaRPr lang="de-DE" sz="1400" i="1" dirty="0">
              <a:effectLst/>
              <a:latin typeface="Arial Narrow" panose="020B0606020202030204" pitchFamily="34" charset="0"/>
              <a:ea typeface="Calibri"/>
              <a:cs typeface="Times New Roman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7651" y="304017"/>
            <a:ext cx="263747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b="1" i="1" dirty="0" err="1">
                <a:solidFill>
                  <a:srgbClr val="008000"/>
                </a:solidFill>
                <a:latin typeface="Arial Narrow" panose="020B0606020202030204" pitchFamily="34" charset="0"/>
              </a:rPr>
              <a:t>Boulaide</a:t>
            </a:r>
            <a:endParaRPr lang="de-DE" sz="1400" b="1" i="1" dirty="0">
              <a:solidFill>
                <a:srgbClr val="008000"/>
              </a:solidFill>
              <a:latin typeface="Arial Narrow" panose="020B0606020202030204" pitchFamily="34" charset="0"/>
            </a:endParaRPr>
          </a:p>
          <a:p>
            <a:r>
              <a:rPr lang="de-DE" sz="1400" b="1" i="1" dirty="0" err="1">
                <a:solidFill>
                  <a:srgbClr val="008000"/>
                </a:solidFill>
                <a:latin typeface="Arial Narrow" panose="020B0606020202030204" pitchFamily="34" charset="0"/>
              </a:rPr>
              <a:t>Bourscheid</a:t>
            </a:r>
            <a:endParaRPr lang="de-DE" sz="1400" b="1" i="1" dirty="0">
              <a:solidFill>
                <a:srgbClr val="008000"/>
              </a:solidFill>
              <a:latin typeface="Arial Narrow" panose="020B0606020202030204" pitchFamily="34" charset="0"/>
            </a:endParaRPr>
          </a:p>
          <a:p>
            <a:r>
              <a:rPr lang="de-DE" sz="1400" b="1" i="1" dirty="0" err="1">
                <a:solidFill>
                  <a:srgbClr val="008000"/>
                </a:solidFill>
                <a:latin typeface="Arial Narrow" panose="020B0606020202030204" pitchFamily="34" charset="0"/>
              </a:rPr>
              <a:t>Clervaux</a:t>
            </a:r>
            <a:endParaRPr lang="de-DE" sz="1400" b="1" i="1" dirty="0">
              <a:solidFill>
                <a:srgbClr val="008000"/>
              </a:solidFill>
              <a:latin typeface="Arial Narrow" panose="020B0606020202030204" pitchFamily="34" charset="0"/>
            </a:endParaRPr>
          </a:p>
          <a:p>
            <a:r>
              <a:rPr lang="fr-CH" sz="1400" b="1" i="1" dirty="0" err="1">
                <a:solidFill>
                  <a:srgbClr val="008000"/>
                </a:solidFill>
                <a:latin typeface="Arial Narrow" panose="020B0606020202030204" pitchFamily="34" charset="0"/>
              </a:rPr>
              <a:t>Esch-Sauer</a:t>
            </a:r>
            <a:endParaRPr lang="fr-CH" sz="1400" b="1" i="1" dirty="0">
              <a:solidFill>
                <a:srgbClr val="008000"/>
              </a:solidFill>
              <a:latin typeface="Arial Narrow" panose="020B0606020202030204" pitchFamily="34" charset="0"/>
            </a:endParaRPr>
          </a:p>
          <a:p>
            <a:r>
              <a:rPr lang="fr-CH" sz="1400" b="1" i="1" dirty="0">
                <a:solidFill>
                  <a:srgbClr val="008000"/>
                </a:solidFill>
                <a:latin typeface="Arial Narrow" panose="020B0606020202030204" pitchFamily="34" charset="0"/>
              </a:rPr>
              <a:t>Bettendorf</a:t>
            </a:r>
            <a:endParaRPr lang="de-DE" sz="1400" b="1" i="1" dirty="0">
              <a:solidFill>
                <a:srgbClr val="008000"/>
              </a:solidFill>
              <a:latin typeface="Arial Narrow" panose="020B0606020202030204" pitchFamily="34" charset="0"/>
            </a:endParaRPr>
          </a:p>
          <a:p>
            <a:r>
              <a:rPr lang="de-DE" sz="1400" b="1" i="1" dirty="0" err="1">
                <a:solidFill>
                  <a:srgbClr val="008000"/>
                </a:solidFill>
                <a:latin typeface="Arial Narrow" panose="020B0606020202030204" pitchFamily="34" charset="0"/>
              </a:rPr>
              <a:t>Goesdorf</a:t>
            </a:r>
            <a:r>
              <a:rPr lang="de-DE" sz="1400" b="1" i="1" dirty="0">
                <a:solidFill>
                  <a:srgbClr val="008000"/>
                </a:solidFill>
                <a:latin typeface="Arial Narrow" panose="020B0606020202030204" pitchFamily="34" charset="0"/>
              </a:rPr>
              <a:t> </a:t>
            </a:r>
          </a:p>
          <a:p>
            <a:r>
              <a:rPr lang="de-DE" sz="1400" b="1" i="1" dirty="0" err="1">
                <a:solidFill>
                  <a:srgbClr val="008000"/>
                </a:solidFill>
                <a:latin typeface="Arial Narrow" panose="020B0606020202030204" pitchFamily="34" charset="0"/>
              </a:rPr>
              <a:t>Grosbous-Préizerdaul</a:t>
            </a:r>
            <a:r>
              <a:rPr lang="de-DE" sz="1400" b="1" i="1" dirty="0">
                <a:solidFill>
                  <a:srgbClr val="008000"/>
                </a:solidFill>
                <a:latin typeface="Arial Narrow" panose="020B0606020202030204" pitchFamily="34" charset="0"/>
              </a:rPr>
              <a:t> </a:t>
            </a:r>
          </a:p>
          <a:p>
            <a:r>
              <a:rPr lang="de-DE" sz="1400" b="1" i="1" dirty="0" err="1">
                <a:solidFill>
                  <a:srgbClr val="008000"/>
                </a:solidFill>
                <a:latin typeface="Arial Narrow" panose="020B0606020202030204" pitchFamily="34" charset="0"/>
              </a:rPr>
              <a:t>Harlange</a:t>
            </a:r>
            <a:endParaRPr lang="de-DE" sz="1400" b="1" i="1" dirty="0">
              <a:solidFill>
                <a:srgbClr val="008000"/>
              </a:solidFill>
              <a:latin typeface="Arial Narrow" panose="020B0606020202030204" pitchFamily="34" charset="0"/>
            </a:endParaRPr>
          </a:p>
          <a:p>
            <a:r>
              <a:rPr lang="de-DE" sz="1400" b="1" i="1" dirty="0" err="1">
                <a:solidFill>
                  <a:srgbClr val="008000"/>
                </a:solidFill>
                <a:latin typeface="Arial Narrow" panose="020B0606020202030204" pitchFamily="34" charset="0"/>
              </a:rPr>
              <a:t>Kiischpelt</a:t>
            </a:r>
            <a:r>
              <a:rPr lang="de-DE" sz="1400" b="1" i="1" dirty="0">
                <a:solidFill>
                  <a:srgbClr val="008000"/>
                </a:solidFill>
                <a:latin typeface="Arial Narrow" panose="020B0606020202030204" pitchFamily="34" charset="0"/>
              </a:rPr>
              <a:t> </a:t>
            </a:r>
          </a:p>
          <a:p>
            <a:r>
              <a:rPr lang="de-DE" sz="1400" b="1" i="1" dirty="0" err="1">
                <a:solidFill>
                  <a:srgbClr val="008000"/>
                </a:solidFill>
                <a:latin typeface="Arial Narrow" panose="020B0606020202030204" pitchFamily="34" charset="0"/>
              </a:rPr>
              <a:t>Troisvierges</a:t>
            </a:r>
            <a:r>
              <a:rPr lang="de-DE" sz="1400" b="1" i="1" dirty="0">
                <a:solidFill>
                  <a:srgbClr val="008000"/>
                </a:solidFill>
                <a:latin typeface="Arial Narrow" panose="020B0606020202030204" pitchFamily="34" charset="0"/>
              </a:rPr>
              <a:t> </a:t>
            </a:r>
          </a:p>
          <a:p>
            <a:r>
              <a:rPr lang="de-DE" sz="1400" b="1" i="1" dirty="0" err="1">
                <a:solidFill>
                  <a:srgbClr val="008000"/>
                </a:solidFill>
                <a:latin typeface="Arial Narrow" panose="020B0606020202030204" pitchFamily="34" charset="0"/>
              </a:rPr>
              <a:t>Useldange</a:t>
            </a:r>
            <a:endParaRPr lang="de-DE" sz="1400" b="1" i="1" dirty="0">
              <a:solidFill>
                <a:srgbClr val="008000"/>
              </a:solidFill>
              <a:latin typeface="Arial Narrow" panose="020B0606020202030204" pitchFamily="34" charset="0"/>
            </a:endParaRPr>
          </a:p>
          <a:p>
            <a:r>
              <a:rPr lang="de-DE" sz="1400" b="1" i="1" dirty="0" err="1">
                <a:solidFill>
                  <a:srgbClr val="008000"/>
                </a:solidFill>
                <a:latin typeface="Arial Narrow" panose="020B0606020202030204" pitchFamily="34" charset="0"/>
              </a:rPr>
              <a:t>Vianden</a:t>
            </a:r>
            <a:endParaRPr lang="de-DE" sz="1400" b="1" i="1" dirty="0">
              <a:solidFill>
                <a:srgbClr val="008000"/>
              </a:solidFill>
              <a:latin typeface="Arial Narrow" panose="020B0606020202030204" pitchFamily="34" charset="0"/>
            </a:endParaRPr>
          </a:p>
          <a:p>
            <a:r>
              <a:rPr lang="de-DE" sz="1400" b="1" i="1" dirty="0" err="1">
                <a:solidFill>
                  <a:srgbClr val="008000"/>
                </a:solidFill>
                <a:latin typeface="Arial Narrow" panose="020B0606020202030204" pitchFamily="34" charset="0"/>
              </a:rPr>
              <a:t>Vichten</a:t>
            </a:r>
            <a:endParaRPr lang="de-DE" sz="1400" b="1" i="1" dirty="0">
              <a:solidFill>
                <a:srgbClr val="008000"/>
              </a:solidFill>
              <a:latin typeface="Arial Narrow" panose="020B0606020202030204" pitchFamily="34" charset="0"/>
            </a:endParaRPr>
          </a:p>
          <a:p>
            <a:r>
              <a:rPr lang="de-DE" sz="1400" b="1" i="1" dirty="0" err="1">
                <a:solidFill>
                  <a:srgbClr val="008000"/>
                </a:solidFill>
                <a:latin typeface="Arial Narrow" panose="020B0606020202030204" pitchFamily="34" charset="0"/>
              </a:rPr>
              <a:t>Weiswampach</a:t>
            </a:r>
            <a:endParaRPr lang="de-DE" sz="1400" b="1" i="1" dirty="0">
              <a:solidFill>
                <a:srgbClr val="008000"/>
              </a:solidFill>
              <a:latin typeface="Arial Narrow" panose="020B0606020202030204" pitchFamily="34" charset="0"/>
            </a:endParaRPr>
          </a:p>
          <a:p>
            <a:r>
              <a:rPr lang="de-DE" sz="1400" b="1" i="1" dirty="0" err="1">
                <a:solidFill>
                  <a:srgbClr val="008000"/>
                </a:solidFill>
                <a:latin typeface="Arial Narrow" panose="020B0606020202030204" pitchFamily="34" charset="0"/>
              </a:rPr>
              <a:t>Wincrange</a:t>
            </a:r>
            <a:endParaRPr lang="de-DE" sz="1400" b="1" i="1" dirty="0">
              <a:solidFill>
                <a:srgbClr val="008000"/>
              </a:solidFill>
              <a:latin typeface="Arial Narrow" panose="020B0606020202030204" pitchFamily="34" charset="0"/>
            </a:endParaRPr>
          </a:p>
          <a:p>
            <a:r>
              <a:rPr lang="de-DE" sz="1400" b="1" i="1" dirty="0">
                <a:solidFill>
                  <a:srgbClr val="008000"/>
                </a:solidFill>
                <a:latin typeface="Arial Narrow" panose="020B0606020202030204" pitchFamily="34" charset="0"/>
              </a:rPr>
              <a:t>Wahl</a:t>
            </a:r>
          </a:p>
        </p:txBody>
      </p:sp>
      <p:grpSp>
        <p:nvGrpSpPr>
          <p:cNvPr id="7" name="Groupe 6"/>
          <p:cNvGrpSpPr/>
          <p:nvPr/>
        </p:nvGrpSpPr>
        <p:grpSpPr>
          <a:xfrm>
            <a:off x="1" y="5147627"/>
            <a:ext cx="3270328" cy="1094665"/>
            <a:chOff x="1" y="5147627"/>
            <a:chExt cx="3270328" cy="1094665"/>
          </a:xfrm>
        </p:grpSpPr>
        <p:sp>
          <p:nvSpPr>
            <p:cNvPr id="8" name="Text Box 164"/>
            <p:cNvSpPr txBox="1">
              <a:spLocks noChangeArrowheads="1"/>
            </p:cNvSpPr>
            <p:nvPr/>
          </p:nvSpPr>
          <p:spPr bwMode="auto">
            <a:xfrm>
              <a:off x="1" y="5147627"/>
              <a:ext cx="2657474" cy="517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de-DE" sz="2400" b="1" dirty="0">
                  <a:solidFill>
                    <a:schemeClr val="tx2"/>
                  </a:solidFill>
                  <a:effectLst/>
                  <a:latin typeface="Arial Narrow" panose="020B0606020202030204" pitchFamily="34" charset="0"/>
                  <a:ea typeface="Calibri"/>
                  <a:cs typeface="Times New Roman"/>
                </a:rPr>
                <a:t>EINSATZSTUNDEN</a:t>
              </a:r>
              <a:endParaRPr lang="de-DE" sz="1400" dirty="0">
                <a:solidFill>
                  <a:schemeClr val="tx2"/>
                </a:solidFill>
                <a:effectLst/>
                <a:latin typeface="Arial Narrow" panose="020B0606020202030204" pitchFamily="34" charset="0"/>
                <a:ea typeface="Calibri"/>
                <a:cs typeface="Times New Roman"/>
              </a:endParaRPr>
            </a:p>
          </p:txBody>
        </p:sp>
        <p:sp>
          <p:nvSpPr>
            <p:cNvPr id="9" name="Text Box 165"/>
            <p:cNvSpPr txBox="1">
              <a:spLocks noChangeArrowheads="1"/>
            </p:cNvSpPr>
            <p:nvPr/>
          </p:nvSpPr>
          <p:spPr bwMode="auto">
            <a:xfrm>
              <a:off x="1621233" y="5487627"/>
              <a:ext cx="1649096" cy="729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de-DE" sz="3600" b="1" dirty="0">
                  <a:solidFill>
                    <a:schemeClr val="tx2"/>
                  </a:solidFill>
                  <a:effectLst/>
                  <a:latin typeface="Arial Narrow" panose="020B0606020202030204" pitchFamily="34" charset="0"/>
                  <a:ea typeface="Calibri"/>
                  <a:cs typeface="Times New Roman"/>
                </a:rPr>
                <a:t>2016</a:t>
              </a:r>
              <a:endParaRPr lang="de-DE" sz="1100" dirty="0">
                <a:solidFill>
                  <a:schemeClr val="tx2"/>
                </a:solidFill>
                <a:effectLst/>
                <a:latin typeface="Arial Narrow" panose="020B0606020202030204" pitchFamily="34" charset="0"/>
                <a:ea typeface="Calibri"/>
                <a:cs typeface="Times New Roman"/>
              </a:endParaRPr>
            </a:p>
          </p:txBody>
        </p:sp>
        <p:sp>
          <p:nvSpPr>
            <p:cNvPr id="10" name="Text Box 166"/>
            <p:cNvSpPr txBox="1">
              <a:spLocks noChangeArrowheads="1"/>
            </p:cNvSpPr>
            <p:nvPr/>
          </p:nvSpPr>
          <p:spPr bwMode="auto">
            <a:xfrm>
              <a:off x="247651" y="5376862"/>
              <a:ext cx="1577968" cy="865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fr-CH" sz="4800" b="1" dirty="0">
                  <a:solidFill>
                    <a:schemeClr val="accent5"/>
                  </a:solidFill>
                  <a:latin typeface="Arial Narrow" panose="020B0606020202030204" pitchFamily="34" charset="0"/>
                  <a:ea typeface="Calibri"/>
                  <a:cs typeface="Times New Roman"/>
                </a:rPr>
                <a:t>1.283</a:t>
              </a:r>
              <a:endParaRPr lang="de-DE" sz="4800" b="1" dirty="0">
                <a:solidFill>
                  <a:schemeClr val="accent5"/>
                </a:solidFill>
                <a:latin typeface="Arial Narrow" panose="020B0606020202030204" pitchFamily="34" charset="0"/>
                <a:ea typeface="Calibri"/>
                <a:cs typeface="Times New Roman"/>
              </a:endParaRPr>
            </a:p>
          </p:txBody>
        </p:sp>
      </p:grpSp>
      <p:grpSp>
        <p:nvGrpSpPr>
          <p:cNvPr id="11" name="Groupe 10"/>
          <p:cNvGrpSpPr/>
          <p:nvPr/>
        </p:nvGrpSpPr>
        <p:grpSpPr>
          <a:xfrm>
            <a:off x="6598232" y="565384"/>
            <a:ext cx="2110424" cy="1270716"/>
            <a:chOff x="6237660" y="1649459"/>
            <a:chExt cx="2110424" cy="1270716"/>
          </a:xfrm>
        </p:grpSpPr>
        <p:sp>
          <p:nvSpPr>
            <p:cNvPr id="12" name="Text Box 168"/>
            <p:cNvSpPr txBox="1">
              <a:spLocks noChangeArrowheads="1"/>
            </p:cNvSpPr>
            <p:nvPr/>
          </p:nvSpPr>
          <p:spPr bwMode="auto">
            <a:xfrm>
              <a:off x="6237660" y="1649459"/>
              <a:ext cx="2110423" cy="729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de-DE" sz="3600" b="1" dirty="0">
                  <a:solidFill>
                    <a:schemeClr val="tx2"/>
                  </a:solidFill>
                  <a:effectLst/>
                  <a:latin typeface="Arial Narrow" panose="020B0606020202030204" pitchFamily="34" charset="0"/>
                  <a:ea typeface="Calibri"/>
                  <a:cs typeface="Times New Roman"/>
                </a:rPr>
                <a:t>EINSÄTZE</a:t>
              </a:r>
              <a:endParaRPr lang="de-DE" sz="1200" dirty="0">
                <a:solidFill>
                  <a:schemeClr val="tx2"/>
                </a:solidFill>
                <a:effectLst/>
                <a:latin typeface="Arial Narrow" panose="020B0606020202030204" pitchFamily="34" charset="0"/>
                <a:ea typeface="Calibri"/>
                <a:cs typeface="Times New Roman"/>
              </a:endParaRPr>
            </a:p>
          </p:txBody>
        </p:sp>
        <p:sp>
          <p:nvSpPr>
            <p:cNvPr id="13" name="Text Box 169"/>
            <p:cNvSpPr txBox="1">
              <a:spLocks noChangeArrowheads="1"/>
            </p:cNvSpPr>
            <p:nvPr/>
          </p:nvSpPr>
          <p:spPr bwMode="auto">
            <a:xfrm>
              <a:off x="6256711" y="2105389"/>
              <a:ext cx="1357948" cy="729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de-DE" sz="3600" b="1" dirty="0">
                  <a:solidFill>
                    <a:schemeClr val="tx2"/>
                  </a:solidFill>
                  <a:latin typeface="Arial Narrow" panose="020B0606020202030204" pitchFamily="34" charset="0"/>
                  <a:ea typeface="Calibri"/>
                  <a:cs typeface="Times New Roman"/>
                </a:rPr>
                <a:t>2016</a:t>
              </a:r>
              <a:endParaRPr lang="de-DE" sz="3200" b="1" dirty="0">
                <a:solidFill>
                  <a:schemeClr val="tx2"/>
                </a:solidFill>
                <a:latin typeface="Arial Narrow" panose="020B0606020202030204" pitchFamily="34" charset="0"/>
                <a:ea typeface="Calibri"/>
                <a:cs typeface="Times New Roman"/>
              </a:endParaRPr>
            </a:p>
          </p:txBody>
        </p:sp>
        <p:sp>
          <p:nvSpPr>
            <p:cNvPr id="14" name="Text Box 170"/>
            <p:cNvSpPr txBox="1">
              <a:spLocks noChangeArrowheads="1"/>
            </p:cNvSpPr>
            <p:nvPr/>
          </p:nvSpPr>
          <p:spPr bwMode="auto">
            <a:xfrm>
              <a:off x="7259536" y="2053719"/>
              <a:ext cx="1088548" cy="866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de-DE" sz="4800" b="1" dirty="0">
                  <a:solidFill>
                    <a:schemeClr val="accent5"/>
                  </a:solidFill>
                  <a:effectLst/>
                  <a:latin typeface="Arial Narrow" panose="020B0606020202030204" pitchFamily="34" charset="0"/>
                  <a:ea typeface="Calibri"/>
                  <a:cs typeface="Times New Roman"/>
                </a:rPr>
                <a:t>703</a:t>
              </a:r>
              <a:endParaRPr lang="de-DE" sz="1200" dirty="0">
                <a:solidFill>
                  <a:schemeClr val="accent5"/>
                </a:solidFill>
                <a:effectLst/>
                <a:latin typeface="Arial Narrow" panose="020B0606020202030204" pitchFamily="34" charset="0"/>
                <a:ea typeface="Calibri"/>
                <a:cs typeface="Times New Roman"/>
              </a:endParaRPr>
            </a:p>
          </p:txBody>
        </p:sp>
      </p:grpSp>
      <p:grpSp>
        <p:nvGrpSpPr>
          <p:cNvPr id="15" name="Groupe 14"/>
          <p:cNvGrpSpPr/>
          <p:nvPr/>
        </p:nvGrpSpPr>
        <p:grpSpPr>
          <a:xfrm>
            <a:off x="6574342" y="2989167"/>
            <a:ext cx="2091532" cy="543995"/>
            <a:chOff x="6598232" y="4045783"/>
            <a:chExt cx="2091532" cy="543995"/>
          </a:xfrm>
        </p:grpSpPr>
        <p:sp>
          <p:nvSpPr>
            <p:cNvPr id="16" name="Text Box 161"/>
            <p:cNvSpPr txBox="1">
              <a:spLocks noChangeArrowheads="1"/>
            </p:cNvSpPr>
            <p:nvPr/>
          </p:nvSpPr>
          <p:spPr bwMode="auto">
            <a:xfrm>
              <a:off x="6598232" y="4179133"/>
              <a:ext cx="1512412" cy="375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de-DE" sz="1600" b="1" i="1" dirty="0">
                  <a:solidFill>
                    <a:srgbClr val="00B050"/>
                  </a:solidFill>
                  <a:effectLst/>
                  <a:latin typeface="Arial Narrow" panose="020B0606020202030204" pitchFamily="34" charset="0"/>
                  <a:ea typeface="Calibri"/>
                  <a:cs typeface="Times New Roman"/>
                </a:rPr>
                <a:t>First </a:t>
              </a:r>
              <a:r>
                <a:rPr lang="de-DE" sz="1600" b="1" i="1" dirty="0" err="1">
                  <a:solidFill>
                    <a:srgbClr val="00B050"/>
                  </a:solidFill>
                  <a:effectLst/>
                  <a:latin typeface="Arial Narrow" panose="020B0606020202030204" pitchFamily="34" charset="0"/>
                  <a:ea typeface="Calibri"/>
                  <a:cs typeface="Times New Roman"/>
                </a:rPr>
                <a:t>Responder</a:t>
              </a:r>
              <a:endParaRPr lang="de-DE" sz="1400" dirty="0">
                <a:effectLst/>
                <a:latin typeface="Arial Narrow" panose="020B0606020202030204" pitchFamily="34" charset="0"/>
                <a:ea typeface="Calibri"/>
                <a:cs typeface="Times New Roman"/>
              </a:endParaRPr>
            </a:p>
          </p:txBody>
        </p:sp>
        <p:sp>
          <p:nvSpPr>
            <p:cNvPr id="17" name="Text Box 162"/>
            <p:cNvSpPr txBox="1">
              <a:spLocks noChangeArrowheads="1"/>
            </p:cNvSpPr>
            <p:nvPr/>
          </p:nvSpPr>
          <p:spPr bwMode="auto">
            <a:xfrm>
              <a:off x="7883314" y="4045783"/>
              <a:ext cx="806450" cy="543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de-DE" sz="2800" b="1" i="1" dirty="0">
                  <a:solidFill>
                    <a:srgbClr val="00B050"/>
                  </a:solidFill>
                  <a:effectLst/>
                  <a:latin typeface="Arial Narrow" panose="020B0606020202030204" pitchFamily="34" charset="0"/>
                  <a:ea typeface="Calibri"/>
                  <a:cs typeface="Times New Roman"/>
                </a:rPr>
                <a:t>213</a:t>
              </a:r>
              <a:endParaRPr lang="de-DE" sz="1600" dirty="0">
                <a:effectLst/>
                <a:latin typeface="Arial Narrow" panose="020B0606020202030204" pitchFamily="34" charset="0"/>
                <a:ea typeface="Calibri"/>
                <a:cs typeface="Times New Roman"/>
              </a:endParaRPr>
            </a:p>
          </p:txBody>
        </p:sp>
      </p:grpSp>
      <p:sp>
        <p:nvSpPr>
          <p:cNvPr id="18" name="ZoneTexte 19"/>
          <p:cNvSpPr txBox="1"/>
          <p:nvPr/>
        </p:nvSpPr>
        <p:spPr>
          <a:xfrm>
            <a:off x="4893452" y="2878950"/>
            <a:ext cx="15073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200" b="1" i="1" dirty="0">
                <a:latin typeface="Arial Narrow" panose="020B0606020202030204" pitchFamily="34" charset="0"/>
              </a:rPr>
              <a:t>Parc </a:t>
            </a:r>
            <a:r>
              <a:rPr lang="fr-CH" sz="1200" b="1" i="1" dirty="0" err="1">
                <a:latin typeface="Arial Narrow" panose="020B0606020202030204" pitchFamily="34" charset="0"/>
              </a:rPr>
              <a:t>Housen</a:t>
            </a:r>
            <a:endParaRPr lang="de-DE" sz="1200" b="1" i="1" dirty="0">
              <a:latin typeface="Arial Narrow" panose="020B0606020202030204" pitchFamily="34" charset="0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5186346" y="3090882"/>
            <a:ext cx="61913" cy="6506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20" name="ZoneTexte 21"/>
          <p:cNvSpPr txBox="1"/>
          <p:nvPr/>
        </p:nvSpPr>
        <p:spPr>
          <a:xfrm>
            <a:off x="5469731" y="4212904"/>
            <a:ext cx="7536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200" b="1" i="1" dirty="0">
                <a:latin typeface="Arial Narrow" panose="020B0606020202030204" pitchFamily="34" charset="0"/>
              </a:rPr>
              <a:t>Diekirch</a:t>
            </a:r>
            <a:endParaRPr lang="de-DE" sz="1200" b="1" i="1" dirty="0">
              <a:latin typeface="Arial Narrow" panose="020B0606020202030204" pitchFamily="34" charset="0"/>
            </a:endParaRPr>
          </a:p>
        </p:txBody>
      </p:sp>
      <p:sp>
        <p:nvSpPr>
          <p:cNvPr id="21" name="Ellipse 20"/>
          <p:cNvSpPr/>
          <p:nvPr/>
        </p:nvSpPr>
        <p:spPr>
          <a:xfrm>
            <a:off x="5762625" y="4424836"/>
            <a:ext cx="61913" cy="6506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22" name="ZoneTexte 23"/>
          <p:cNvSpPr txBox="1"/>
          <p:nvPr/>
        </p:nvSpPr>
        <p:spPr>
          <a:xfrm>
            <a:off x="4966692" y="4510181"/>
            <a:ext cx="938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200" b="1" i="1" dirty="0">
                <a:latin typeface="Arial Narrow" panose="020B0606020202030204" pitchFamily="34" charset="0"/>
              </a:rPr>
              <a:t>Ettelbruck</a:t>
            </a:r>
            <a:endParaRPr lang="de-DE" sz="1200" b="1" i="1" dirty="0">
              <a:latin typeface="Arial Narrow" panose="020B0606020202030204" pitchFamily="34" charset="0"/>
            </a:endParaRPr>
          </a:p>
        </p:txBody>
      </p:sp>
      <p:sp>
        <p:nvSpPr>
          <p:cNvPr id="23" name="Ellipse 22"/>
          <p:cNvSpPr/>
          <p:nvPr/>
        </p:nvSpPr>
        <p:spPr>
          <a:xfrm>
            <a:off x="5259586" y="4722113"/>
            <a:ext cx="61913" cy="6506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24" name="ZoneTexte 25"/>
          <p:cNvSpPr txBox="1"/>
          <p:nvPr/>
        </p:nvSpPr>
        <p:spPr>
          <a:xfrm>
            <a:off x="2752630" y="4414742"/>
            <a:ext cx="8931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200" b="1" i="1" dirty="0" err="1">
                <a:latin typeface="Arial Narrow" panose="020B0606020202030204" pitchFamily="34" charset="0"/>
              </a:rPr>
              <a:t>Bigonville</a:t>
            </a:r>
            <a:endParaRPr lang="de-DE" sz="1200" b="1" i="1" dirty="0">
              <a:latin typeface="Arial Narrow" panose="020B0606020202030204" pitchFamily="34" charset="0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3045525" y="4626674"/>
            <a:ext cx="61913" cy="6506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26" name="ZoneTexte 27"/>
          <p:cNvSpPr txBox="1"/>
          <p:nvPr/>
        </p:nvSpPr>
        <p:spPr>
          <a:xfrm>
            <a:off x="3508573" y="5386772"/>
            <a:ext cx="7536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200" b="1" i="1" dirty="0" err="1">
                <a:latin typeface="Arial Narrow" panose="020B0606020202030204" pitchFamily="34" charset="0"/>
              </a:rPr>
              <a:t>Redange</a:t>
            </a:r>
            <a:endParaRPr lang="de-DE" sz="1200" b="1" i="1" dirty="0">
              <a:latin typeface="Arial Narrow" panose="020B0606020202030204" pitchFamily="34" charset="0"/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3801467" y="5598704"/>
            <a:ext cx="61913" cy="6506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28" name="ZoneTexte 29"/>
          <p:cNvSpPr txBox="1"/>
          <p:nvPr/>
        </p:nvSpPr>
        <p:spPr>
          <a:xfrm>
            <a:off x="4351837" y="961413"/>
            <a:ext cx="11178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200" b="1" i="1" dirty="0" err="1">
                <a:latin typeface="Arial Narrow" panose="020B0606020202030204" pitchFamily="34" charset="0"/>
              </a:rPr>
              <a:t>Troisvierges</a:t>
            </a:r>
            <a:endParaRPr lang="de-DE" sz="1200" b="1" i="1" dirty="0">
              <a:latin typeface="Arial Narrow" panose="020B0606020202030204" pitchFamily="34" charset="0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4644732" y="1197160"/>
            <a:ext cx="61913" cy="6506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30" name="ZoneTexte 31"/>
          <p:cNvSpPr txBox="1"/>
          <p:nvPr/>
        </p:nvSpPr>
        <p:spPr>
          <a:xfrm>
            <a:off x="3827217" y="3180445"/>
            <a:ext cx="15073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200" b="1" i="1" dirty="0">
                <a:latin typeface="Arial Narrow" panose="020B0606020202030204" pitchFamily="34" charset="0"/>
              </a:rPr>
              <a:t>Wiltz</a:t>
            </a:r>
            <a:endParaRPr lang="de-DE" sz="1200" b="1" i="1" dirty="0">
              <a:latin typeface="Arial Narrow" panose="020B0606020202030204" pitchFamily="34" charset="0"/>
            </a:endParaRPr>
          </a:p>
        </p:txBody>
      </p:sp>
      <p:sp>
        <p:nvSpPr>
          <p:cNvPr id="31" name="Ellipse 30"/>
          <p:cNvSpPr/>
          <p:nvPr/>
        </p:nvSpPr>
        <p:spPr>
          <a:xfrm>
            <a:off x="4120111" y="3392377"/>
            <a:ext cx="61913" cy="6506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grpSp>
        <p:nvGrpSpPr>
          <p:cNvPr id="32" name="Groupe 42"/>
          <p:cNvGrpSpPr/>
          <p:nvPr/>
        </p:nvGrpSpPr>
        <p:grpSpPr>
          <a:xfrm>
            <a:off x="7066058" y="4510181"/>
            <a:ext cx="1818346" cy="939610"/>
            <a:chOff x="247651" y="3688018"/>
            <a:chExt cx="1818346" cy="939610"/>
          </a:xfrm>
        </p:grpSpPr>
        <p:grpSp>
          <p:nvGrpSpPr>
            <p:cNvPr id="33" name="Groupe 34"/>
            <p:cNvGrpSpPr/>
            <p:nvPr/>
          </p:nvGrpSpPr>
          <p:grpSpPr>
            <a:xfrm>
              <a:off x="247651" y="3688018"/>
              <a:ext cx="1813584" cy="638493"/>
              <a:chOff x="247651" y="3688018"/>
              <a:chExt cx="1813584" cy="638493"/>
            </a:xfrm>
          </p:grpSpPr>
          <p:sp>
            <p:nvSpPr>
              <p:cNvPr id="36" name="Rectangle 37"/>
              <p:cNvSpPr/>
              <p:nvPr/>
            </p:nvSpPr>
            <p:spPr>
              <a:xfrm>
                <a:off x="247651" y="3785253"/>
                <a:ext cx="164069" cy="146050"/>
              </a:xfrm>
              <a:prstGeom prst="rect">
                <a:avLst/>
              </a:prstGeom>
              <a:solidFill>
                <a:srgbClr val="33CC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7" name="ZoneTexte 38"/>
              <p:cNvSpPr txBox="1"/>
              <p:nvPr/>
            </p:nvSpPr>
            <p:spPr>
              <a:xfrm>
                <a:off x="345417" y="3688018"/>
                <a:ext cx="1715818" cy="340519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fr-CH" sz="1400" b="1" dirty="0">
                    <a:latin typeface="Arial Narrow" panose="020B0606020202030204" pitchFamily="34" charset="0"/>
                  </a:rPr>
                  <a:t>In </a:t>
                </a:r>
                <a:r>
                  <a:rPr lang="fr-CH" sz="1400" b="1" dirty="0" err="1">
                    <a:latin typeface="Arial Narrow" panose="020B0606020202030204" pitchFamily="34" charset="0"/>
                  </a:rPr>
                  <a:t>Dienst</a:t>
                </a:r>
                <a:endParaRPr lang="de-DE" sz="1400" b="1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38" name="Rectangle 39"/>
              <p:cNvSpPr/>
              <p:nvPr/>
            </p:nvSpPr>
            <p:spPr>
              <a:xfrm>
                <a:off x="247651" y="4083227"/>
                <a:ext cx="164069" cy="146050"/>
              </a:xfrm>
              <a:prstGeom prst="rect">
                <a:avLst/>
              </a:prstGeom>
              <a:solidFill>
                <a:srgbClr val="CCFF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Arial Narrow" panose="020B0606020202030204" pitchFamily="34" charset="0"/>
                </a:endParaRPr>
              </a:p>
            </p:txBody>
          </p:sp>
          <p:sp>
            <p:nvSpPr>
              <p:cNvPr id="39" name="ZoneTexte 40"/>
              <p:cNvSpPr txBox="1"/>
              <p:nvPr/>
            </p:nvSpPr>
            <p:spPr>
              <a:xfrm>
                <a:off x="345417" y="3985992"/>
                <a:ext cx="1715818" cy="340519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fr-CH" sz="1400" b="1" dirty="0" err="1">
                    <a:latin typeface="Arial Narrow" panose="020B0606020202030204" pitchFamily="34" charset="0"/>
                  </a:rPr>
                  <a:t>Demnächst</a:t>
                </a:r>
                <a:r>
                  <a:rPr lang="fr-CH" sz="1400" b="1" dirty="0">
                    <a:latin typeface="Arial Narrow" panose="020B0606020202030204" pitchFamily="34" charset="0"/>
                  </a:rPr>
                  <a:t> in </a:t>
                </a:r>
                <a:r>
                  <a:rPr lang="fr-CH" sz="1400" b="1" dirty="0" err="1">
                    <a:latin typeface="Arial Narrow" panose="020B0606020202030204" pitchFamily="34" charset="0"/>
                  </a:rPr>
                  <a:t>Dienst</a:t>
                </a:r>
                <a:endParaRPr lang="de-DE" sz="1400" b="1" dirty="0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34" name="Ellipse 33"/>
            <p:cNvSpPr/>
            <p:nvPr/>
          </p:nvSpPr>
          <p:spPr>
            <a:xfrm>
              <a:off x="265620" y="4395312"/>
              <a:ext cx="108000" cy="108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 Narrow" panose="020B0606020202030204" pitchFamily="34" charset="0"/>
              </a:endParaRPr>
            </a:p>
          </p:txBody>
        </p:sp>
        <p:sp>
          <p:nvSpPr>
            <p:cNvPr id="35" name="ZoneTexte 36"/>
            <p:cNvSpPr txBox="1"/>
            <p:nvPr/>
          </p:nvSpPr>
          <p:spPr>
            <a:xfrm>
              <a:off x="350179" y="4287109"/>
              <a:ext cx="1715818" cy="340519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fr-CH" sz="1400" b="1" dirty="0">
                  <a:latin typeface="Arial Narrow" panose="020B0606020202030204" pitchFamily="34" charset="0"/>
                </a:rPr>
                <a:t>Centre de Secours</a:t>
              </a:r>
              <a:endParaRPr lang="de-DE" sz="1400" b="1" dirty="0"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0721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116632"/>
            <a:ext cx="9144000" cy="5232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de-LU" sz="2800" b="1" cap="all" dirty="0" err="1">
                <a:solidFill>
                  <a:schemeClr val="bg1"/>
                </a:solidFill>
                <a:latin typeface="Arial Narrow" panose="020B0606020202030204" pitchFamily="34" charset="0"/>
              </a:rPr>
              <a:t>feuerwehrFahrzeuge</a:t>
            </a:r>
            <a:endParaRPr lang="de-LU" sz="2800" b="1" cap="all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539552" y="1052736"/>
            <a:ext cx="2340000" cy="37548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tabLst>
                <a:tab pos="2511425" algn="r"/>
              </a:tabLst>
            </a:pPr>
            <a:r>
              <a:rPr lang="de-LU" sz="1400" b="1" dirty="0">
                <a:solidFill>
                  <a:schemeClr val="tx2"/>
                </a:solidFill>
                <a:latin typeface="Arial Narrow" panose="020B0606020202030204" pitchFamily="34" charset="0"/>
              </a:rPr>
              <a:t>LÖSCHFAHRZEUGE</a:t>
            </a:r>
          </a:p>
          <a:p>
            <a:pPr algn="ctr">
              <a:tabLst>
                <a:tab pos="2511425" algn="r"/>
              </a:tabLst>
            </a:pPr>
            <a:endParaRPr lang="de-LU" sz="1400" b="1" dirty="0">
              <a:solidFill>
                <a:schemeClr val="tx2"/>
              </a:solidFill>
              <a:latin typeface="Arial Narrow" panose="020B0606020202030204" pitchFamily="34" charset="0"/>
            </a:endParaRP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KTLF 750	3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HTLF	2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HLF	2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LF	4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TLF 800	1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TLF 1200	1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TLF 1500	2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TLF 1800	2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TLF 2000	26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TLF 3000	5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TLF 4000	2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TSF	28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TLF 7000	1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TSF-W	1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ULF 5000	1</a:t>
            </a:r>
          </a:p>
        </p:txBody>
      </p:sp>
      <p:sp>
        <p:nvSpPr>
          <p:cNvPr id="8" name="Rechteck 7"/>
          <p:cNvSpPr/>
          <p:nvPr/>
        </p:nvSpPr>
        <p:spPr>
          <a:xfrm>
            <a:off x="539552" y="4876359"/>
            <a:ext cx="2340000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tabLst>
                <a:tab pos="2511425" algn="r"/>
              </a:tabLst>
            </a:pPr>
            <a:r>
              <a:rPr lang="de-LU" sz="1400" b="1" dirty="0">
                <a:solidFill>
                  <a:schemeClr val="tx2"/>
                </a:solidFill>
                <a:latin typeface="Arial Narrow" panose="020B0606020202030204" pitchFamily="34" charset="0"/>
              </a:rPr>
              <a:t>HUBRETTUNGSFAHRZEUGE</a:t>
            </a:r>
          </a:p>
          <a:p>
            <a:pPr algn="ctr">
              <a:tabLst>
                <a:tab pos="2511425" algn="r"/>
              </a:tabLst>
            </a:pPr>
            <a:endParaRPr lang="de-LU" sz="1400" b="1" dirty="0">
              <a:solidFill>
                <a:schemeClr val="tx2"/>
              </a:solidFill>
              <a:latin typeface="Arial Narrow" panose="020B0606020202030204" pitchFamily="34" charset="0"/>
            </a:endParaRP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DLK 30 	4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Teleskopmast	1</a:t>
            </a:r>
          </a:p>
        </p:txBody>
      </p:sp>
      <p:sp>
        <p:nvSpPr>
          <p:cNvPr id="9" name="Rechteck 8"/>
          <p:cNvSpPr/>
          <p:nvPr/>
        </p:nvSpPr>
        <p:spPr>
          <a:xfrm>
            <a:off x="3466725" y="1052736"/>
            <a:ext cx="2340000" cy="180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tabLst>
                <a:tab pos="2511425" algn="r"/>
              </a:tabLst>
            </a:pPr>
            <a:r>
              <a:rPr lang="de-LU" sz="1400" b="1" dirty="0">
                <a:solidFill>
                  <a:schemeClr val="tx2"/>
                </a:solidFill>
                <a:latin typeface="Arial Narrow" panose="020B0606020202030204" pitchFamily="34" charset="0"/>
              </a:rPr>
              <a:t>RÜST- UND GERÄTEWAGEN</a:t>
            </a:r>
          </a:p>
          <a:p>
            <a:pPr>
              <a:tabLst>
                <a:tab pos="2511425" algn="r"/>
              </a:tabLst>
            </a:pPr>
            <a:endParaRPr lang="de-LU" sz="1400" b="1" dirty="0">
              <a:solidFill>
                <a:schemeClr val="tx2"/>
              </a:solidFill>
              <a:latin typeface="Arial Narrow" panose="020B0606020202030204" pitchFamily="34" charset="0"/>
            </a:endParaRP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VRW	1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RW 1	5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RW 2	1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GW 1	7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GW 2	1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GW 3,5	4</a:t>
            </a:r>
            <a:endParaRPr lang="de-LU" sz="1400" dirty="0"/>
          </a:p>
        </p:txBody>
      </p:sp>
      <p:sp>
        <p:nvSpPr>
          <p:cNvPr id="10" name="Rechteck 9"/>
          <p:cNvSpPr/>
          <p:nvPr/>
        </p:nvSpPr>
        <p:spPr>
          <a:xfrm>
            <a:off x="3466725" y="2957320"/>
            <a:ext cx="2340000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tabLst>
                <a:tab pos="2511425" algn="r"/>
              </a:tabLst>
            </a:pPr>
            <a:r>
              <a:rPr lang="de-LU" sz="1400" b="1" dirty="0">
                <a:solidFill>
                  <a:schemeClr val="tx2"/>
                </a:solidFill>
                <a:latin typeface="Arial Narrow" panose="020B0606020202030204" pitchFamily="34" charset="0"/>
              </a:rPr>
              <a:t>SONDERFAHRZEUGE</a:t>
            </a:r>
          </a:p>
          <a:p>
            <a:pPr algn="ctr">
              <a:tabLst>
                <a:tab pos="2511425" algn="r"/>
              </a:tabLst>
            </a:pPr>
            <a:endParaRPr lang="de-LU" sz="1400" b="1" dirty="0">
              <a:solidFill>
                <a:schemeClr val="tx2"/>
              </a:solidFill>
              <a:latin typeface="Arial Narrow" panose="020B0606020202030204" pitchFamily="34" charset="0"/>
            </a:endParaRP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ELW	4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KDF	15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MTW	41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MZF	14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Öleinsatzfahrzeug	1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SW	1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Wechsellader	4</a:t>
            </a:r>
          </a:p>
        </p:txBody>
      </p:sp>
      <p:sp>
        <p:nvSpPr>
          <p:cNvPr id="11" name="Rechteck 10"/>
          <p:cNvSpPr/>
          <p:nvPr/>
        </p:nvSpPr>
        <p:spPr>
          <a:xfrm>
            <a:off x="6393898" y="1052736"/>
            <a:ext cx="2340000" cy="7386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tabLst>
                <a:tab pos="2511425" algn="r"/>
              </a:tabLst>
            </a:pPr>
            <a:r>
              <a:rPr lang="de-LU" sz="1400" b="1" dirty="0">
                <a:solidFill>
                  <a:schemeClr val="tx2"/>
                </a:solidFill>
                <a:latin typeface="Arial Narrow" panose="020B0606020202030204" pitchFamily="34" charset="0"/>
              </a:rPr>
              <a:t>RETTUNGSWAGEN</a:t>
            </a:r>
          </a:p>
          <a:p>
            <a:pPr>
              <a:tabLst>
                <a:tab pos="2511425" algn="r"/>
              </a:tabLst>
            </a:pPr>
            <a:endParaRPr lang="de-LU" sz="1400" b="1" dirty="0">
              <a:solidFill>
                <a:schemeClr val="tx2"/>
              </a:solidFill>
              <a:latin typeface="Arial Narrow" panose="020B0606020202030204" pitchFamily="34" charset="0"/>
            </a:endParaRP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KTW	14</a:t>
            </a:r>
          </a:p>
        </p:txBody>
      </p:sp>
      <p:sp>
        <p:nvSpPr>
          <p:cNvPr id="12" name="Rechteck 11"/>
          <p:cNvSpPr/>
          <p:nvPr/>
        </p:nvSpPr>
        <p:spPr>
          <a:xfrm>
            <a:off x="6393898" y="2957320"/>
            <a:ext cx="2340000" cy="18158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tabLst>
                <a:tab pos="2511425" algn="r"/>
              </a:tabLst>
            </a:pPr>
            <a:r>
              <a:rPr lang="de-LU" sz="1400" b="1" cap="all" dirty="0">
                <a:solidFill>
                  <a:schemeClr val="tx2"/>
                </a:solidFill>
                <a:latin typeface="Arial Narrow" panose="020B0606020202030204" pitchFamily="34" charset="0"/>
              </a:rPr>
              <a:t>Tragkraftspritzen</a:t>
            </a:r>
          </a:p>
          <a:p>
            <a:pPr algn="ctr">
              <a:tabLst>
                <a:tab pos="2511425" algn="r"/>
              </a:tabLst>
            </a:pPr>
            <a:r>
              <a:rPr lang="de-LU" sz="1400" b="1" cap="all" dirty="0">
                <a:solidFill>
                  <a:schemeClr val="tx2"/>
                </a:solidFill>
                <a:latin typeface="Arial Narrow" panose="020B0606020202030204" pitchFamily="34" charset="0"/>
              </a:rPr>
              <a:t>sonstige Pumpen</a:t>
            </a:r>
          </a:p>
          <a:p>
            <a:pPr>
              <a:tabLst>
                <a:tab pos="2511425" algn="r"/>
              </a:tabLst>
            </a:pPr>
            <a:endParaRPr lang="de-LU" sz="1400" b="1" dirty="0">
              <a:solidFill>
                <a:schemeClr val="tx2"/>
              </a:solidFill>
              <a:latin typeface="Arial Narrow" panose="020B0606020202030204" pitchFamily="34" charset="0"/>
            </a:endParaRP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TS 8/8	31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TS 1500	19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TS 16/8	21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Elektropumpen	106</a:t>
            </a:r>
          </a:p>
          <a:p>
            <a:pPr>
              <a:tabLst>
                <a:tab pos="2511425" algn="r"/>
              </a:tabLst>
            </a:pPr>
            <a:r>
              <a:rPr lang="de-LU" sz="1400" dirty="0">
                <a:latin typeface="Arial Narrow" panose="020B0606020202030204" pitchFamily="34" charset="0"/>
              </a:rPr>
              <a:t>Sonstige Pumpen	24</a:t>
            </a:r>
          </a:p>
        </p:txBody>
      </p:sp>
      <p:sp>
        <p:nvSpPr>
          <p:cNvPr id="13" name="Rechteck 12"/>
          <p:cNvSpPr/>
          <p:nvPr/>
        </p:nvSpPr>
        <p:spPr>
          <a:xfrm>
            <a:off x="6393898" y="4876358"/>
            <a:ext cx="2340000" cy="1169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tabLst>
                <a:tab pos="2511425" algn="r"/>
              </a:tabLst>
            </a:pPr>
            <a:r>
              <a:rPr lang="de-LU" sz="1400" b="1" cap="all" dirty="0" err="1">
                <a:solidFill>
                  <a:schemeClr val="tx2"/>
                </a:solidFill>
                <a:latin typeface="Arial Narrow" panose="020B0606020202030204" pitchFamily="34" charset="0"/>
              </a:rPr>
              <a:t>ANHänger</a:t>
            </a:r>
            <a:endParaRPr lang="de-LU" sz="1400" b="1" cap="all" dirty="0">
              <a:solidFill>
                <a:schemeClr val="tx2"/>
              </a:solidFill>
              <a:latin typeface="Arial Narrow" panose="020B0606020202030204" pitchFamily="34" charset="0"/>
            </a:endParaRPr>
          </a:p>
          <a:p>
            <a:pPr>
              <a:tabLst>
                <a:tab pos="2511425" algn="r"/>
              </a:tabLst>
            </a:pPr>
            <a:endParaRPr lang="de-LU" sz="1400" b="1" dirty="0">
              <a:solidFill>
                <a:schemeClr val="tx2"/>
              </a:solidFill>
              <a:latin typeface="Arial Narrow" panose="020B0606020202030204" pitchFamily="34" charset="0"/>
            </a:endParaRPr>
          </a:p>
          <a:p>
            <a:pPr>
              <a:tabLst>
                <a:tab pos="2511425" algn="r"/>
              </a:tabLst>
            </a:pPr>
            <a:r>
              <a:rPr lang="nl-NL" sz="1400" dirty="0">
                <a:latin typeface="Arial Narrow" panose="020B0606020202030204" pitchFamily="34" charset="0"/>
              </a:rPr>
              <a:t>GA	30</a:t>
            </a:r>
          </a:p>
          <a:p>
            <a:pPr>
              <a:tabLst>
                <a:tab pos="2511425" algn="r"/>
              </a:tabLst>
            </a:pPr>
            <a:r>
              <a:rPr lang="nl-NL" sz="1400" dirty="0">
                <a:latin typeface="Arial Narrow" panose="020B0606020202030204" pitchFamily="34" charset="0"/>
              </a:rPr>
              <a:t>BOOT	9</a:t>
            </a:r>
          </a:p>
          <a:p>
            <a:pPr>
              <a:tabLst>
                <a:tab pos="2511425" algn="r"/>
              </a:tabLst>
            </a:pPr>
            <a:r>
              <a:rPr lang="nl-NL" sz="1400" dirty="0">
                <a:latin typeface="Arial Narrow" panose="020B0606020202030204" pitchFamily="34" charset="0"/>
              </a:rPr>
              <a:t>TSA	5</a:t>
            </a:r>
            <a:endParaRPr lang="de-LU" sz="14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06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m 4">
            <a:extLst>
              <a:ext uri="{FF2B5EF4-FFF2-40B4-BE49-F238E27FC236}">
                <a16:creationId xmlns:a16="http://schemas.microsoft.com/office/drawing/2014/main" id="{BB628ACE-981B-42BA-93A0-EE9EE23FD42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3358642"/>
              </p:ext>
            </p:extLst>
          </p:nvPr>
        </p:nvGraphicFramePr>
        <p:xfrm>
          <a:off x="251520" y="2700000"/>
          <a:ext cx="8712968" cy="349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hteck 5"/>
          <p:cNvSpPr/>
          <p:nvPr/>
        </p:nvSpPr>
        <p:spPr>
          <a:xfrm>
            <a:off x="0" y="116632"/>
            <a:ext cx="9144000" cy="5232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de-LU" sz="2800" b="1" cap="all" dirty="0">
                <a:solidFill>
                  <a:schemeClr val="bg1"/>
                </a:solidFill>
                <a:latin typeface="Arial Narrow" panose="020B0606020202030204" pitchFamily="34" charset="0"/>
              </a:rPr>
              <a:t>Statistik der </a:t>
            </a:r>
            <a:r>
              <a:rPr lang="de-LU" sz="2800" b="1" cap="all" dirty="0" err="1">
                <a:solidFill>
                  <a:schemeClr val="bg1"/>
                </a:solidFill>
                <a:latin typeface="Arial Narrow" panose="020B0606020202030204" pitchFamily="34" charset="0"/>
              </a:rPr>
              <a:t>brandeinsätze</a:t>
            </a:r>
            <a:endParaRPr lang="de-LU" sz="2800" b="1" cap="all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3" name="Gruppieren 2"/>
          <p:cNvGrpSpPr/>
          <p:nvPr/>
        </p:nvGrpSpPr>
        <p:grpSpPr>
          <a:xfrm>
            <a:off x="468000" y="1008000"/>
            <a:ext cx="8159769" cy="1404000"/>
            <a:chOff x="468000" y="1008000"/>
            <a:chExt cx="8159769" cy="1404000"/>
          </a:xfrm>
        </p:grpSpPr>
        <p:grpSp>
          <p:nvGrpSpPr>
            <p:cNvPr id="7" name="Groupe 32"/>
            <p:cNvGrpSpPr>
              <a:grpSpLocks noChangeAspect="1"/>
            </p:cNvGrpSpPr>
            <p:nvPr/>
          </p:nvGrpSpPr>
          <p:grpSpPr>
            <a:xfrm>
              <a:off x="468000" y="1080000"/>
              <a:ext cx="1289655" cy="1152000"/>
              <a:chOff x="0" y="0"/>
              <a:chExt cx="887024" cy="791845"/>
            </a:xfrm>
          </p:grpSpPr>
          <p:sp>
            <p:nvSpPr>
              <p:cNvPr id="8" name="Ellipse 7"/>
              <p:cNvSpPr/>
              <p:nvPr/>
            </p:nvSpPr>
            <p:spPr>
              <a:xfrm>
                <a:off x="95179" y="0"/>
                <a:ext cx="791690" cy="791845"/>
              </a:xfrm>
              <a:prstGeom prst="ellipse">
                <a:avLst/>
              </a:prstGeom>
              <a:solidFill>
                <a:srgbClr val="FFC5C5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LU"/>
              </a:p>
            </p:txBody>
          </p:sp>
          <p:sp>
            <p:nvSpPr>
              <p:cNvPr id="9" name="Text Box 39"/>
              <p:cNvSpPr txBox="1">
                <a:spLocks noChangeArrowheads="1"/>
              </p:cNvSpPr>
              <p:nvPr/>
            </p:nvSpPr>
            <p:spPr bwMode="auto">
              <a:xfrm>
                <a:off x="95179" y="418108"/>
                <a:ext cx="791845" cy="3333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de-DE" sz="1100" b="1" dirty="0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Brand-</a:t>
                </a:r>
                <a:endParaRPr lang="fr-LU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de-DE" sz="1100" b="1" dirty="0" err="1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einsätze</a:t>
                </a:r>
                <a:endParaRPr lang="fr-LU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10" name="Picture 2" descr="C:\Users\Lynn\Dropbox\-INSPECTORAT\Kanton Diekirch\Icon Brand.png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244746"/>
                <a:ext cx="226695" cy="281940"/>
              </a:xfrm>
              <a:prstGeom prst="rect">
                <a:avLst/>
              </a:prstGeom>
              <a:noFill/>
            </p:spPr>
          </p:pic>
          <p:sp>
            <p:nvSpPr>
              <p:cNvPr id="11" name="Text Box 46"/>
              <p:cNvSpPr txBox="1">
                <a:spLocks noChangeArrowheads="1"/>
              </p:cNvSpPr>
              <p:nvPr/>
            </p:nvSpPr>
            <p:spPr bwMode="auto">
              <a:xfrm>
                <a:off x="95179" y="163164"/>
                <a:ext cx="791845" cy="30738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2400" b="1" dirty="0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317</a:t>
                </a:r>
                <a:endParaRPr lang="fr-LU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2" name="Plus 37"/>
            <p:cNvSpPr>
              <a:spLocks noChangeAspect="1"/>
            </p:cNvSpPr>
            <p:nvPr/>
          </p:nvSpPr>
          <p:spPr>
            <a:xfrm>
              <a:off x="1836000" y="1440000"/>
              <a:ext cx="540000" cy="540000"/>
            </a:xfrm>
            <a:prstGeom prst="mathPlus">
              <a:avLst/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LU"/>
            </a:p>
          </p:txBody>
        </p:sp>
        <p:grpSp>
          <p:nvGrpSpPr>
            <p:cNvPr id="13" name="Groupe 38"/>
            <p:cNvGrpSpPr>
              <a:grpSpLocks noChangeAspect="1"/>
            </p:cNvGrpSpPr>
            <p:nvPr/>
          </p:nvGrpSpPr>
          <p:grpSpPr>
            <a:xfrm>
              <a:off x="2376000" y="1080000"/>
              <a:ext cx="1289655" cy="1152000"/>
              <a:chOff x="0" y="0"/>
              <a:chExt cx="887024" cy="791845"/>
            </a:xfrm>
          </p:grpSpPr>
          <p:sp>
            <p:nvSpPr>
              <p:cNvPr id="14" name="Ellipse 13"/>
              <p:cNvSpPr/>
              <p:nvPr/>
            </p:nvSpPr>
            <p:spPr>
              <a:xfrm>
                <a:off x="95179" y="0"/>
                <a:ext cx="791690" cy="791845"/>
              </a:xfrm>
              <a:prstGeom prst="ellipse">
                <a:avLst/>
              </a:prstGeom>
              <a:solidFill>
                <a:srgbClr val="FFC5C5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LU"/>
              </a:p>
            </p:txBody>
          </p:sp>
          <p:sp>
            <p:nvSpPr>
              <p:cNvPr id="15" name="Text Box 39"/>
              <p:cNvSpPr txBox="1">
                <a:spLocks noChangeArrowheads="1"/>
              </p:cNvSpPr>
              <p:nvPr/>
            </p:nvSpPr>
            <p:spPr bwMode="auto">
              <a:xfrm>
                <a:off x="95179" y="418108"/>
                <a:ext cx="791845" cy="3333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de-DE" sz="1100" b="1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Nachbarliche</a:t>
                </a:r>
                <a:r>
                  <a:rPr lang="de-DE" sz="800" b="1" dirty="0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de-DE" sz="1100" b="1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Hilfsleistung</a:t>
                </a:r>
                <a:endParaRPr lang="fr-LU" sz="1100" b="1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16" name="Picture 2" descr="C:\Users\Lynn\Dropbox\-INSPECTORAT\Kanton Diekirch\Icon Brand.png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244746"/>
                <a:ext cx="226695" cy="281940"/>
              </a:xfrm>
              <a:prstGeom prst="rect">
                <a:avLst/>
              </a:prstGeom>
              <a:noFill/>
            </p:spPr>
          </p:pic>
          <p:sp>
            <p:nvSpPr>
              <p:cNvPr id="17" name="Text Box 46"/>
              <p:cNvSpPr txBox="1">
                <a:spLocks noChangeArrowheads="1"/>
              </p:cNvSpPr>
              <p:nvPr/>
            </p:nvSpPr>
            <p:spPr bwMode="auto">
              <a:xfrm>
                <a:off x="95179" y="163164"/>
                <a:ext cx="791845" cy="30738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2400" b="1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88</a:t>
                </a:r>
                <a:endParaRPr lang="fr-LU" sz="2400" b="1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8" name="Flèche droite 43"/>
            <p:cNvSpPr>
              <a:spLocks noChangeAspect="1"/>
            </p:cNvSpPr>
            <p:nvPr/>
          </p:nvSpPr>
          <p:spPr>
            <a:xfrm>
              <a:off x="3852000" y="1368000"/>
              <a:ext cx="684000" cy="684000"/>
            </a:xfrm>
            <a:prstGeom prst="rightArrow">
              <a:avLst/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LU"/>
            </a:p>
          </p:txBody>
        </p:sp>
        <p:grpSp>
          <p:nvGrpSpPr>
            <p:cNvPr id="19" name="Groupe 45"/>
            <p:cNvGrpSpPr>
              <a:grpSpLocks noChangeAspect="1"/>
            </p:cNvGrpSpPr>
            <p:nvPr/>
          </p:nvGrpSpPr>
          <p:grpSpPr>
            <a:xfrm>
              <a:off x="4536000" y="1008000"/>
              <a:ext cx="1571769" cy="1404000"/>
              <a:chOff x="0" y="0"/>
              <a:chExt cx="887024" cy="791845"/>
            </a:xfrm>
          </p:grpSpPr>
          <p:sp>
            <p:nvSpPr>
              <p:cNvPr id="20" name="Ellipse 19"/>
              <p:cNvSpPr/>
              <p:nvPr/>
            </p:nvSpPr>
            <p:spPr>
              <a:xfrm>
                <a:off x="95179" y="0"/>
                <a:ext cx="791690" cy="791845"/>
              </a:xfrm>
              <a:prstGeom prst="ellipse">
                <a:avLst/>
              </a:prstGeom>
              <a:solidFill>
                <a:srgbClr val="FFC5C5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LU"/>
              </a:p>
            </p:txBody>
          </p:sp>
          <p:sp>
            <p:nvSpPr>
              <p:cNvPr id="21" name="Text Box 39"/>
              <p:cNvSpPr txBox="1">
                <a:spLocks noChangeArrowheads="1"/>
              </p:cNvSpPr>
              <p:nvPr/>
            </p:nvSpPr>
            <p:spPr bwMode="auto">
              <a:xfrm>
                <a:off x="95179" y="418108"/>
                <a:ext cx="791845" cy="3333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de-DE" sz="1600" b="1" kern="400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Gesamt</a:t>
                </a:r>
                <a:endParaRPr lang="fr-LU" sz="1600" b="1" kern="400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22" name="Picture 2" descr="C:\Users\Lynn\Dropbox\-INSPECTORAT\Kanton Diekirch\Icon Brand.png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244746"/>
                <a:ext cx="244879" cy="304556"/>
              </a:xfrm>
              <a:prstGeom prst="rect">
                <a:avLst/>
              </a:prstGeom>
              <a:noFill/>
            </p:spPr>
          </p:pic>
          <p:sp>
            <p:nvSpPr>
              <p:cNvPr id="23" name="Text Box 46"/>
              <p:cNvSpPr txBox="1">
                <a:spLocks noChangeArrowheads="1"/>
              </p:cNvSpPr>
              <p:nvPr/>
            </p:nvSpPr>
            <p:spPr bwMode="auto">
              <a:xfrm>
                <a:off x="95179" y="163164"/>
                <a:ext cx="791845" cy="30738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3200" b="1" dirty="0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405</a:t>
                </a:r>
                <a:endParaRPr lang="fr-LU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4" name="Groupe 50"/>
            <p:cNvGrpSpPr>
              <a:grpSpLocks noChangeAspect="1"/>
            </p:cNvGrpSpPr>
            <p:nvPr/>
          </p:nvGrpSpPr>
          <p:grpSpPr>
            <a:xfrm>
              <a:off x="7056000" y="1008000"/>
              <a:ext cx="1571769" cy="1404000"/>
              <a:chOff x="0" y="0"/>
              <a:chExt cx="887024" cy="791845"/>
            </a:xfrm>
          </p:grpSpPr>
          <p:sp>
            <p:nvSpPr>
              <p:cNvPr id="25" name="Ellipse 24"/>
              <p:cNvSpPr/>
              <p:nvPr/>
            </p:nvSpPr>
            <p:spPr>
              <a:xfrm>
                <a:off x="95179" y="0"/>
                <a:ext cx="791690" cy="791845"/>
              </a:xfrm>
              <a:prstGeom prst="ellipse">
                <a:avLst/>
              </a:prstGeom>
              <a:solidFill>
                <a:srgbClr val="FFC5C5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LU"/>
              </a:p>
            </p:txBody>
          </p:sp>
          <p:sp>
            <p:nvSpPr>
              <p:cNvPr id="26" name="Text Box 39"/>
              <p:cNvSpPr txBox="1">
                <a:spLocks noChangeArrowheads="1"/>
              </p:cNvSpPr>
              <p:nvPr/>
            </p:nvSpPr>
            <p:spPr bwMode="auto">
              <a:xfrm>
                <a:off x="95179" y="418108"/>
                <a:ext cx="791845" cy="3333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de-DE" sz="1600" b="1" kern="400" dirty="0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Einsatz-stunden</a:t>
                </a:r>
                <a:endParaRPr lang="fr-LU" sz="2800" kern="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27" name="Picture 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272440"/>
                <a:ext cx="243799" cy="243645"/>
              </a:xfrm>
              <a:prstGeom prst="rect">
                <a:avLst/>
              </a:prstGeom>
              <a:noFill/>
            </p:spPr>
          </p:pic>
          <p:sp>
            <p:nvSpPr>
              <p:cNvPr id="28" name="Text Box 46"/>
              <p:cNvSpPr txBox="1">
                <a:spLocks noChangeArrowheads="1"/>
              </p:cNvSpPr>
              <p:nvPr/>
            </p:nvSpPr>
            <p:spPr bwMode="auto">
              <a:xfrm>
                <a:off x="95179" y="163164"/>
                <a:ext cx="791845" cy="30738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3200" b="1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6.359</a:t>
                </a:r>
                <a:endParaRPr lang="fr-LU" sz="3200" b="1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9" name="Flèche droite 102"/>
            <p:cNvSpPr>
              <a:spLocks noChangeAspect="1"/>
            </p:cNvSpPr>
            <p:nvPr/>
          </p:nvSpPr>
          <p:spPr>
            <a:xfrm>
              <a:off x="6264000" y="1368000"/>
              <a:ext cx="684000" cy="684000"/>
            </a:xfrm>
            <a:prstGeom prst="rightArrow">
              <a:avLst/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LU"/>
            </a:p>
          </p:txBody>
        </p:sp>
      </p:grpSp>
    </p:spTree>
    <p:extLst>
      <p:ext uri="{BB962C8B-B14F-4D97-AF65-F5344CB8AC3E}">
        <p14:creationId xmlns:p14="http://schemas.microsoft.com/office/powerpoint/2010/main" val="374482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350861"/>
              </p:ext>
            </p:extLst>
          </p:nvPr>
        </p:nvGraphicFramePr>
        <p:xfrm>
          <a:off x="395536" y="3711450"/>
          <a:ext cx="8229598" cy="24538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81051">
                  <a:extLst>
                    <a:ext uri="{9D8B030D-6E8A-4147-A177-3AD203B41FA5}">
                      <a16:colId xmlns:a16="http://schemas.microsoft.com/office/drawing/2014/main" val="2325578527"/>
                    </a:ext>
                  </a:extLst>
                </a:gridCol>
                <a:gridCol w="517289">
                  <a:extLst>
                    <a:ext uri="{9D8B030D-6E8A-4147-A177-3AD203B41FA5}">
                      <a16:colId xmlns:a16="http://schemas.microsoft.com/office/drawing/2014/main" val="2974350153"/>
                    </a:ext>
                  </a:extLst>
                </a:gridCol>
                <a:gridCol w="329184">
                  <a:extLst>
                    <a:ext uri="{9D8B030D-6E8A-4147-A177-3AD203B41FA5}">
                      <a16:colId xmlns:a16="http://schemas.microsoft.com/office/drawing/2014/main" val="1907765793"/>
                    </a:ext>
                  </a:extLst>
                </a:gridCol>
                <a:gridCol w="1881051">
                  <a:extLst>
                    <a:ext uri="{9D8B030D-6E8A-4147-A177-3AD203B41FA5}">
                      <a16:colId xmlns:a16="http://schemas.microsoft.com/office/drawing/2014/main" val="2477617398"/>
                    </a:ext>
                  </a:extLst>
                </a:gridCol>
                <a:gridCol w="705394">
                  <a:extLst>
                    <a:ext uri="{9D8B030D-6E8A-4147-A177-3AD203B41FA5}">
                      <a16:colId xmlns:a16="http://schemas.microsoft.com/office/drawing/2014/main" val="2976380309"/>
                    </a:ext>
                  </a:extLst>
                </a:gridCol>
                <a:gridCol w="329184">
                  <a:extLst>
                    <a:ext uri="{9D8B030D-6E8A-4147-A177-3AD203B41FA5}">
                      <a16:colId xmlns:a16="http://schemas.microsoft.com/office/drawing/2014/main" val="2142514838"/>
                    </a:ext>
                  </a:extLst>
                </a:gridCol>
                <a:gridCol w="1881051">
                  <a:extLst>
                    <a:ext uri="{9D8B030D-6E8A-4147-A177-3AD203B41FA5}">
                      <a16:colId xmlns:a16="http://schemas.microsoft.com/office/drawing/2014/main" val="1507623833"/>
                    </a:ext>
                  </a:extLst>
                </a:gridCol>
                <a:gridCol w="705394">
                  <a:extLst>
                    <a:ext uri="{9D8B030D-6E8A-4147-A177-3AD203B41FA5}">
                      <a16:colId xmlns:a16="http://schemas.microsoft.com/office/drawing/2014/main" val="3477853248"/>
                    </a:ext>
                  </a:extLst>
                </a:gridCol>
              </a:tblGrid>
              <a:tr h="133855"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Zimmer/ Raum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79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Feuerungsanlage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Campingcar/Mobilhome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30155149"/>
                  </a:ext>
                </a:extLst>
              </a:tr>
              <a:tr h="133855"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Dachstuhl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Mülltonne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Kühlanlage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274948909"/>
                  </a:ext>
                </a:extLst>
              </a:tr>
              <a:tr h="133855"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Kamin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Scheune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Neonlampen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555690667"/>
                  </a:ext>
                </a:extLst>
              </a:tr>
              <a:tr h="133855"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Küche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27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Holzstapel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Stallungen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601968363"/>
                  </a:ext>
                </a:extLst>
              </a:tr>
              <a:tr h="133855"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Hecken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Kabel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Stockwerk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311652735"/>
                  </a:ext>
                </a:extLst>
              </a:tr>
              <a:tr h="133855"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Arbeitsmaschine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Landwirt.Maschine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Brennbare Flüssigkeit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531151065"/>
                  </a:ext>
                </a:extLst>
              </a:tr>
              <a:tr h="133855"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Elektrische Anlage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Betriebsanlage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Geschäftsraum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05191083"/>
                  </a:ext>
                </a:extLst>
              </a:tr>
              <a:tr h="133855"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Müll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Elektrogerät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Maschine (Haushalt)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58010936"/>
                  </a:ext>
                </a:extLst>
              </a:tr>
              <a:tr h="133855"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PKW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Lagerraum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Motorrad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857828028"/>
                  </a:ext>
                </a:extLst>
              </a:tr>
              <a:tr h="133855"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Abstellraum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Wohnung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Motorraum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027655855"/>
                  </a:ext>
                </a:extLst>
              </a:tr>
              <a:tr h="133855"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Keller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Bad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Silo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940444922"/>
                  </a:ext>
                </a:extLst>
              </a:tr>
              <a:tr h="133855"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Strohballen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Fassadenbekleidung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LU" sz="11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de-LU" sz="11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4639439"/>
                  </a:ext>
                </a:extLst>
              </a:tr>
              <a:tr h="133855"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Arbeitsraum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Rindenmulch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LU" sz="11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de-LU" sz="11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8955726"/>
                  </a:ext>
                </a:extLst>
              </a:tr>
            </a:tbl>
          </a:graphicData>
        </a:graphic>
      </p:graphicFrame>
      <p:graphicFrame>
        <p:nvGraphicFramePr>
          <p:cNvPr id="15" name="Tabel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12484"/>
              </p:ext>
            </p:extLst>
          </p:nvPr>
        </p:nvGraphicFramePr>
        <p:xfrm>
          <a:off x="395536" y="848606"/>
          <a:ext cx="8229598" cy="20763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81051">
                  <a:extLst>
                    <a:ext uri="{9D8B030D-6E8A-4147-A177-3AD203B41FA5}">
                      <a16:colId xmlns:a16="http://schemas.microsoft.com/office/drawing/2014/main" val="546377855"/>
                    </a:ext>
                  </a:extLst>
                </a:gridCol>
                <a:gridCol w="517289">
                  <a:extLst>
                    <a:ext uri="{9D8B030D-6E8A-4147-A177-3AD203B41FA5}">
                      <a16:colId xmlns:a16="http://schemas.microsoft.com/office/drawing/2014/main" val="2584503013"/>
                    </a:ext>
                  </a:extLst>
                </a:gridCol>
                <a:gridCol w="329184">
                  <a:extLst>
                    <a:ext uri="{9D8B030D-6E8A-4147-A177-3AD203B41FA5}">
                      <a16:colId xmlns:a16="http://schemas.microsoft.com/office/drawing/2014/main" val="3287602651"/>
                    </a:ext>
                  </a:extLst>
                </a:gridCol>
                <a:gridCol w="1881051">
                  <a:extLst>
                    <a:ext uri="{9D8B030D-6E8A-4147-A177-3AD203B41FA5}">
                      <a16:colId xmlns:a16="http://schemas.microsoft.com/office/drawing/2014/main" val="1719994241"/>
                    </a:ext>
                  </a:extLst>
                </a:gridCol>
                <a:gridCol w="705394">
                  <a:extLst>
                    <a:ext uri="{9D8B030D-6E8A-4147-A177-3AD203B41FA5}">
                      <a16:colId xmlns:a16="http://schemas.microsoft.com/office/drawing/2014/main" val="3668249976"/>
                    </a:ext>
                  </a:extLst>
                </a:gridCol>
                <a:gridCol w="329184">
                  <a:extLst>
                    <a:ext uri="{9D8B030D-6E8A-4147-A177-3AD203B41FA5}">
                      <a16:colId xmlns:a16="http://schemas.microsoft.com/office/drawing/2014/main" val="587856352"/>
                    </a:ext>
                  </a:extLst>
                </a:gridCol>
                <a:gridCol w="1881051">
                  <a:extLst>
                    <a:ext uri="{9D8B030D-6E8A-4147-A177-3AD203B41FA5}">
                      <a16:colId xmlns:a16="http://schemas.microsoft.com/office/drawing/2014/main" val="1907763038"/>
                    </a:ext>
                  </a:extLst>
                </a:gridCol>
                <a:gridCol w="705394">
                  <a:extLst>
                    <a:ext uri="{9D8B030D-6E8A-4147-A177-3AD203B41FA5}">
                      <a16:colId xmlns:a16="http://schemas.microsoft.com/office/drawing/2014/main" val="3055376567"/>
                    </a:ext>
                  </a:extLst>
                </a:gridCol>
              </a:tblGrid>
              <a:tr h="157108"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Einfamilienhaus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105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Gewerbebetrieb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9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Lagerhalle*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extLst>
                  <a:ext uri="{0D108BD9-81ED-4DB2-BD59-A6C34878D82A}">
                    <a16:rowId xmlns:a16="http://schemas.microsoft.com/office/drawing/2014/main" val="833296769"/>
                  </a:ext>
                </a:extLst>
              </a:tr>
              <a:tr h="157108"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Industriebetrieb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41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Wald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9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Weekendhaus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extLst>
                  <a:ext uri="{0D108BD9-81ED-4DB2-BD59-A6C34878D82A}">
                    <a16:rowId xmlns:a16="http://schemas.microsoft.com/office/drawing/2014/main" val="3217420701"/>
                  </a:ext>
                </a:extLst>
              </a:tr>
              <a:tr h="157108"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Appartmenthaus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33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Garage*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Sportanlage/Stadion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extLst>
                  <a:ext uri="{0D108BD9-81ED-4DB2-BD59-A6C34878D82A}">
                    <a16:rowId xmlns:a16="http://schemas.microsoft.com/office/drawing/2014/main" val="1229157035"/>
                  </a:ext>
                </a:extLst>
              </a:tr>
              <a:tr h="157108"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Schule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28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Krankenhaus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Theater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extLst>
                  <a:ext uri="{0D108BD9-81ED-4DB2-BD59-A6C34878D82A}">
                    <a16:rowId xmlns:a16="http://schemas.microsoft.com/office/drawing/2014/main" val="1544191089"/>
                  </a:ext>
                </a:extLst>
              </a:tr>
              <a:tr h="157108"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Feld/Wiese/Flur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25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Parkplatz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Windkraftanlage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extLst>
                  <a:ext uri="{0D108BD9-81ED-4DB2-BD59-A6C34878D82A}">
                    <a16:rowId xmlns:a16="http://schemas.microsoft.com/office/drawing/2014/main" val="996818166"/>
                  </a:ext>
                </a:extLst>
              </a:tr>
              <a:tr h="157108"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Landwirt.Betrieb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23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Gelände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 dirty="0" err="1">
                          <a:effectLst/>
                          <a:latin typeface="Arial Narrow" panose="020B0606020202030204" pitchFamily="34" charset="0"/>
                        </a:rPr>
                        <a:t>Baubude</a:t>
                      </a:r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 *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extLst>
                  <a:ext uri="{0D108BD9-81ED-4DB2-BD59-A6C34878D82A}">
                    <a16:rowId xmlns:a16="http://schemas.microsoft.com/office/drawing/2014/main" val="932476305"/>
                  </a:ext>
                </a:extLst>
              </a:tr>
              <a:tr h="157108"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Alters-  oder Pflegeheim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22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Tankstelle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Spielplatz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extLst>
                  <a:ext uri="{0D108BD9-81ED-4DB2-BD59-A6C34878D82A}">
                    <a16:rowId xmlns:a16="http://schemas.microsoft.com/office/drawing/2014/main" val="3072585257"/>
                  </a:ext>
                </a:extLst>
              </a:tr>
              <a:tr h="157108"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Öffentliches Gebäude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19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Hotel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Öffentlicher Platz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extLst>
                  <a:ext uri="{0D108BD9-81ED-4DB2-BD59-A6C34878D82A}">
                    <a16:rowId xmlns:a16="http://schemas.microsoft.com/office/drawing/2014/main" val="4222122728"/>
                  </a:ext>
                </a:extLst>
              </a:tr>
              <a:tr h="157108"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Aussenfläche 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16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Camping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Parkhaus unterirdisch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extLst>
                  <a:ext uri="{0D108BD9-81ED-4DB2-BD59-A6C34878D82A}">
                    <a16:rowId xmlns:a16="http://schemas.microsoft.com/office/drawing/2014/main" val="1694234158"/>
                  </a:ext>
                </a:extLst>
              </a:tr>
              <a:tr h="157108"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Strasse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>
                          <a:effectLst/>
                          <a:latin typeface="Arial Narrow" panose="020B0606020202030204" pitchFamily="34" charset="0"/>
                        </a:rPr>
                        <a:t>13</a:t>
                      </a:r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 dirty="0" err="1">
                          <a:effectLst/>
                          <a:latin typeface="Arial Narrow" panose="020B0606020202030204" pitchFamily="34" charset="0"/>
                        </a:rPr>
                        <a:t>Centre</a:t>
                      </a:r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de-LU" sz="1200" b="1" u="none" strike="noStrike" dirty="0" err="1">
                          <a:effectLst/>
                          <a:latin typeface="Arial Narrow" panose="020B0606020202030204" pitchFamily="34" charset="0"/>
                        </a:rPr>
                        <a:t>Culturel</a:t>
                      </a:r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/Polyvalent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4345776"/>
                  </a:ext>
                </a:extLst>
              </a:tr>
              <a:tr h="157108"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Einkaufszentrum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9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LU" sz="1200" b="1" u="none" strike="noStrike" dirty="0" err="1">
                          <a:effectLst/>
                          <a:latin typeface="Arial Narrow" panose="020B0606020202030204" pitchFamily="34" charset="0"/>
                        </a:rPr>
                        <a:t>Restaur</a:t>
                      </a:r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./Gaststätte/Disco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L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878" marR="5878" marT="5878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7610592"/>
                  </a:ext>
                </a:extLst>
              </a:tr>
            </a:tbl>
          </a:graphicData>
        </a:graphic>
      </p:graphicFrame>
      <p:sp>
        <p:nvSpPr>
          <p:cNvPr id="16" name="Textfeld 15"/>
          <p:cNvSpPr txBox="1"/>
          <p:nvPr/>
        </p:nvSpPr>
        <p:spPr>
          <a:xfrm>
            <a:off x="395536" y="434048"/>
            <a:ext cx="2376264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de-LU" b="1" dirty="0">
                <a:solidFill>
                  <a:schemeClr val="bg1"/>
                </a:solidFill>
                <a:latin typeface="Arial Narrow" panose="020B0606020202030204" pitchFamily="34" charset="0"/>
              </a:rPr>
              <a:t>BRANDORT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395536" y="3291327"/>
            <a:ext cx="2376264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de-LU" b="1" dirty="0">
                <a:solidFill>
                  <a:schemeClr val="bg1"/>
                </a:solidFill>
                <a:latin typeface="Arial Narrow" panose="020B0606020202030204" pitchFamily="34" charset="0"/>
              </a:rPr>
              <a:t>BRANDOBJEKT</a:t>
            </a:r>
          </a:p>
        </p:txBody>
      </p:sp>
    </p:spTree>
    <p:extLst>
      <p:ext uri="{BB962C8B-B14F-4D97-AF65-F5344CB8AC3E}">
        <p14:creationId xmlns:p14="http://schemas.microsoft.com/office/powerpoint/2010/main" val="17203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9075777"/>
              </p:ext>
            </p:extLst>
          </p:nvPr>
        </p:nvGraphicFramePr>
        <p:xfrm>
          <a:off x="1876496" y="1124744"/>
          <a:ext cx="2592000" cy="228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05178">
                  <a:extLst>
                    <a:ext uri="{9D8B030D-6E8A-4147-A177-3AD203B41FA5}">
                      <a16:colId xmlns:a16="http://schemas.microsoft.com/office/drawing/2014/main" val="1929971778"/>
                    </a:ext>
                  </a:extLst>
                </a:gridCol>
                <a:gridCol w="486822">
                  <a:extLst>
                    <a:ext uri="{9D8B030D-6E8A-4147-A177-3AD203B41FA5}">
                      <a16:colId xmlns:a16="http://schemas.microsoft.com/office/drawing/2014/main" val="2764118037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de-LU" sz="1300" b="1" u="none" strike="noStrike" dirty="0">
                          <a:effectLst/>
                          <a:latin typeface="Arial Narrow" panose="020B0606020202030204" pitchFamily="34" charset="0"/>
                        </a:rPr>
                        <a:t>Brandverdacht</a:t>
                      </a:r>
                      <a:endParaRPr lang="de-LU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300" b="1" u="none" strike="noStrike" dirty="0">
                          <a:effectLst/>
                          <a:latin typeface="Arial Narrow" panose="020B0606020202030204" pitchFamily="34" charset="0"/>
                        </a:rPr>
                        <a:t>44</a:t>
                      </a:r>
                      <a:endParaRPr lang="de-LU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97495806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de-LU" sz="1300" b="1" u="none" strike="noStrike">
                          <a:effectLst/>
                          <a:latin typeface="Arial Narrow" panose="020B0606020202030204" pitchFamily="34" charset="0"/>
                        </a:rPr>
                        <a:t>Brandwache</a:t>
                      </a:r>
                      <a:endParaRPr lang="de-LU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300" b="1" u="none" strike="noStrike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  <a:endParaRPr lang="de-LU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52478125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de-LU" sz="1300" b="1" u="none" strike="noStrike">
                          <a:effectLst/>
                          <a:latin typeface="Arial Narrow" panose="020B0606020202030204" pitchFamily="34" charset="0"/>
                        </a:rPr>
                        <a:t>Fehlalarm BMZ</a:t>
                      </a:r>
                      <a:endParaRPr lang="de-LU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300" b="1" u="none" strike="noStrike">
                          <a:effectLst/>
                          <a:latin typeface="Arial Narrow" panose="020B0606020202030204" pitchFamily="34" charset="0"/>
                        </a:rPr>
                        <a:t>75</a:t>
                      </a:r>
                      <a:endParaRPr lang="de-LU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59387453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de-LU" sz="1300" b="1" u="none" strike="noStrike">
                          <a:effectLst/>
                          <a:latin typeface="Arial Narrow" panose="020B0606020202030204" pitchFamily="34" charset="0"/>
                        </a:rPr>
                        <a:t>Rauchentwicklung</a:t>
                      </a:r>
                      <a:endParaRPr lang="de-LU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300" b="1" u="none" strike="noStrike">
                          <a:effectLst/>
                          <a:latin typeface="Arial Narrow" panose="020B0606020202030204" pitchFamily="34" charset="0"/>
                        </a:rPr>
                        <a:t>39</a:t>
                      </a:r>
                      <a:endParaRPr lang="de-LU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85709937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de-LU" sz="1300" b="1" u="none" strike="noStrike">
                          <a:effectLst/>
                          <a:latin typeface="Arial Narrow" panose="020B0606020202030204" pitchFamily="34" charset="0"/>
                        </a:rPr>
                        <a:t>Schwelbrand</a:t>
                      </a:r>
                      <a:endParaRPr lang="de-LU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300" b="1" u="none" strike="noStrike" dirty="0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  <a:endParaRPr lang="de-LU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98431828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de-LU" sz="1300" b="1" u="none" strike="noStrike">
                          <a:effectLst/>
                          <a:latin typeface="Arial Narrow" panose="020B0606020202030204" pitchFamily="34" charset="0"/>
                        </a:rPr>
                        <a:t>Entstehungsbrand</a:t>
                      </a:r>
                      <a:endParaRPr lang="de-LU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300" b="1" u="none" strike="noStrike">
                          <a:effectLst/>
                          <a:latin typeface="Arial Narrow" panose="020B0606020202030204" pitchFamily="34" charset="0"/>
                        </a:rPr>
                        <a:t>59</a:t>
                      </a:r>
                      <a:endParaRPr lang="de-LU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94056330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de-LU" sz="1300" b="1" u="none" strike="noStrike">
                          <a:effectLst/>
                          <a:latin typeface="Arial Narrow" panose="020B0606020202030204" pitchFamily="34" charset="0"/>
                        </a:rPr>
                        <a:t>Kleinbrand</a:t>
                      </a:r>
                      <a:endParaRPr lang="de-LU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300" b="1" u="none" strike="noStrike">
                          <a:effectLst/>
                          <a:latin typeface="Arial Narrow" panose="020B0606020202030204" pitchFamily="34" charset="0"/>
                        </a:rPr>
                        <a:t>99</a:t>
                      </a:r>
                      <a:endParaRPr lang="de-LU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05868511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de-LU" sz="1300" b="1" u="none" strike="noStrike">
                          <a:effectLst/>
                          <a:latin typeface="Arial Narrow" panose="020B0606020202030204" pitchFamily="34" charset="0"/>
                        </a:rPr>
                        <a:t>Mittelbrand</a:t>
                      </a:r>
                      <a:endParaRPr lang="de-LU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300" b="1" u="none" strike="noStrike" dirty="0">
                          <a:effectLst/>
                          <a:latin typeface="Arial Narrow" panose="020B0606020202030204" pitchFamily="34" charset="0"/>
                        </a:rPr>
                        <a:t>49</a:t>
                      </a:r>
                      <a:endParaRPr lang="de-LU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34367141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de-LU" sz="1300" b="1" u="none" strike="noStrike">
                          <a:effectLst/>
                          <a:latin typeface="Arial Narrow" panose="020B0606020202030204" pitchFamily="34" charset="0"/>
                        </a:rPr>
                        <a:t>Grossbrand</a:t>
                      </a:r>
                      <a:endParaRPr lang="de-LU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300" b="1" u="none" strike="noStrike">
                          <a:effectLst/>
                          <a:latin typeface="Arial Narrow" panose="020B0606020202030204" pitchFamily="34" charset="0"/>
                        </a:rPr>
                        <a:t>15</a:t>
                      </a:r>
                      <a:endParaRPr lang="de-LU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86604725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de-LU" sz="1300" b="1" u="none" strike="noStrike">
                          <a:effectLst/>
                          <a:latin typeface="Arial Narrow" panose="020B0606020202030204" pitchFamily="34" charset="0"/>
                        </a:rPr>
                        <a:t>Vollbrand</a:t>
                      </a:r>
                      <a:endParaRPr lang="de-LU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300" b="1" u="none" strike="noStrike" dirty="0">
                          <a:effectLst/>
                          <a:latin typeface="Arial Narrow" panose="020B0606020202030204" pitchFamily="34" charset="0"/>
                        </a:rPr>
                        <a:t>13</a:t>
                      </a:r>
                      <a:endParaRPr lang="de-LU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145182046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059116"/>
              </p:ext>
            </p:extLst>
          </p:nvPr>
        </p:nvGraphicFramePr>
        <p:xfrm>
          <a:off x="4716016" y="1124744"/>
          <a:ext cx="2592000" cy="228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4576">
                  <a:extLst>
                    <a:ext uri="{9D8B030D-6E8A-4147-A177-3AD203B41FA5}">
                      <a16:colId xmlns:a16="http://schemas.microsoft.com/office/drawing/2014/main" val="1650940459"/>
                    </a:ext>
                  </a:extLst>
                </a:gridCol>
                <a:gridCol w="427424">
                  <a:extLst>
                    <a:ext uri="{9D8B030D-6E8A-4147-A177-3AD203B41FA5}">
                      <a16:colId xmlns:a16="http://schemas.microsoft.com/office/drawing/2014/main" val="2142317926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de-LU" sz="1300" b="1" u="none" strike="noStrike" dirty="0">
                          <a:effectLst/>
                          <a:latin typeface="Arial Narrow" panose="020B0606020202030204" pitchFamily="34" charset="0"/>
                        </a:rPr>
                        <a:t>Abholzung/ Wald /Wiesen</a:t>
                      </a:r>
                      <a:endParaRPr lang="de-LU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300" b="1" u="none" strike="noStrike" dirty="0"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  <a:endParaRPr lang="de-LU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65293195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de-LU" sz="1300" b="1" u="none" strike="noStrike" dirty="0">
                          <a:effectLst/>
                          <a:latin typeface="Arial Narrow" panose="020B0606020202030204" pitchFamily="34" charset="0"/>
                        </a:rPr>
                        <a:t>Blitzeinschlag</a:t>
                      </a:r>
                      <a:endParaRPr lang="de-LU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300" b="1" u="none" strike="noStrike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de-LU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84670628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de-LU" sz="1300" b="1" u="none" strike="noStrike" dirty="0">
                          <a:effectLst/>
                          <a:latin typeface="Arial Narrow" panose="020B0606020202030204" pitchFamily="34" charset="0"/>
                        </a:rPr>
                        <a:t>Brandstiftung</a:t>
                      </a:r>
                      <a:endParaRPr lang="de-LU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300" b="1" u="none" strike="noStrike">
                          <a:effectLst/>
                          <a:latin typeface="Arial Narrow" panose="020B0606020202030204" pitchFamily="34" charset="0"/>
                        </a:rPr>
                        <a:t>9</a:t>
                      </a:r>
                      <a:endParaRPr lang="de-LU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95765012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de-LU" sz="1300" b="1" u="none" strike="noStrike" dirty="0">
                          <a:effectLst/>
                          <a:latin typeface="Arial Narrow" panose="020B0606020202030204" pitchFamily="34" charset="0"/>
                        </a:rPr>
                        <a:t>Elektrizität</a:t>
                      </a:r>
                      <a:endParaRPr lang="de-LU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300" b="1" u="none" strike="noStrike">
                          <a:effectLst/>
                          <a:latin typeface="Arial Narrow" panose="020B0606020202030204" pitchFamily="34" charset="0"/>
                        </a:rPr>
                        <a:t>28</a:t>
                      </a:r>
                      <a:endParaRPr lang="de-LU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91167669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de-LU" sz="1300" b="1" u="none" strike="noStrike" dirty="0">
                          <a:effectLst/>
                          <a:latin typeface="Arial Narrow" panose="020B0606020202030204" pitchFamily="34" charset="0"/>
                        </a:rPr>
                        <a:t>Explosion</a:t>
                      </a:r>
                      <a:endParaRPr lang="de-LU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300" b="1" u="none" strike="noStrike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de-LU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01094341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de-LU" sz="1300" b="1" u="none" strike="noStrike" dirty="0">
                          <a:effectLst/>
                          <a:latin typeface="Arial Narrow" panose="020B0606020202030204" pitchFamily="34" charset="0"/>
                        </a:rPr>
                        <a:t>Falschmeldung</a:t>
                      </a:r>
                      <a:endParaRPr lang="de-LU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300" b="1" u="none" strike="noStrike" dirty="0"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  <a:endParaRPr lang="de-LU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66954812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de-LU" sz="1300" b="1" u="none" strike="noStrike" dirty="0">
                          <a:effectLst/>
                          <a:latin typeface="Arial Narrow" panose="020B0606020202030204" pitchFamily="34" charset="0"/>
                        </a:rPr>
                        <a:t>Fehlmeldung</a:t>
                      </a:r>
                      <a:endParaRPr lang="de-LU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300" b="1" u="none" strike="noStrike" dirty="0">
                          <a:effectLst/>
                          <a:latin typeface="Arial Narrow" panose="020B0606020202030204" pitchFamily="34" charset="0"/>
                        </a:rPr>
                        <a:t>76</a:t>
                      </a:r>
                      <a:endParaRPr lang="de-LU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75075150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de-LU" sz="1300" b="1" u="none" strike="noStrike" dirty="0">
                          <a:effectLst/>
                          <a:latin typeface="Arial Narrow" panose="020B0606020202030204" pitchFamily="34" charset="0"/>
                        </a:rPr>
                        <a:t>Offene Flamme</a:t>
                      </a:r>
                      <a:endParaRPr lang="de-LU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300" b="1" u="none" strike="noStrike" dirty="0">
                          <a:effectLst/>
                          <a:latin typeface="Arial Narrow" panose="020B0606020202030204" pitchFamily="34" charset="0"/>
                        </a:rPr>
                        <a:t>40</a:t>
                      </a:r>
                      <a:endParaRPr lang="de-LU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98327106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de-LU" sz="1300" b="1" u="none" strike="noStrike" dirty="0">
                          <a:effectLst/>
                          <a:latin typeface="Arial Narrow" panose="020B0606020202030204" pitchFamily="34" charset="0"/>
                        </a:rPr>
                        <a:t>Überhitzung</a:t>
                      </a:r>
                      <a:endParaRPr lang="de-LU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300" b="1" u="none" strike="noStrike" dirty="0">
                          <a:effectLst/>
                          <a:latin typeface="Arial Narrow" panose="020B0606020202030204" pitchFamily="34" charset="0"/>
                        </a:rPr>
                        <a:t>52</a:t>
                      </a:r>
                      <a:endParaRPr lang="de-LU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3137604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de-LU" sz="1300" b="1" u="none" strike="noStrike" dirty="0">
                          <a:effectLst/>
                          <a:latin typeface="Arial Narrow" panose="020B0606020202030204" pitchFamily="34" charset="0"/>
                        </a:rPr>
                        <a:t>Nicht bekannt</a:t>
                      </a:r>
                      <a:endParaRPr lang="de-LU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LU" sz="1300" b="1" u="none" strike="noStrike" dirty="0">
                          <a:effectLst/>
                          <a:latin typeface="Arial Narrow" panose="020B0606020202030204" pitchFamily="34" charset="0"/>
                        </a:rPr>
                        <a:t>179</a:t>
                      </a:r>
                      <a:endParaRPr lang="de-LU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501075374"/>
                  </a:ext>
                </a:extLst>
              </a:tr>
            </a:tbl>
          </a:graphicData>
        </a:graphic>
      </p:graphicFrame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7398"/>
            <a:ext cx="9144000" cy="2570602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1876496" y="692696"/>
            <a:ext cx="2376264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de-LU" b="1" dirty="0">
                <a:solidFill>
                  <a:schemeClr val="bg1"/>
                </a:solidFill>
                <a:latin typeface="Arial Narrow" panose="020B0606020202030204" pitchFamily="34" charset="0"/>
              </a:rPr>
              <a:t>BRANDART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716016" y="692696"/>
            <a:ext cx="2376264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de-LU" b="1" dirty="0">
                <a:solidFill>
                  <a:schemeClr val="bg1"/>
                </a:solidFill>
                <a:latin typeface="Arial Narrow" panose="020B0606020202030204" pitchFamily="34" charset="0"/>
              </a:rPr>
              <a:t>BRANDURSACHE</a:t>
            </a:r>
          </a:p>
        </p:txBody>
      </p:sp>
    </p:spTree>
    <p:extLst>
      <p:ext uri="{BB962C8B-B14F-4D97-AF65-F5344CB8AC3E}">
        <p14:creationId xmlns:p14="http://schemas.microsoft.com/office/powerpoint/2010/main" val="215658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 3">
            <a:extLst>
              <a:ext uri="{FF2B5EF4-FFF2-40B4-BE49-F238E27FC236}">
                <a16:creationId xmlns:a16="http://schemas.microsoft.com/office/drawing/2014/main" id="{5AA67268-4D9D-4A3F-878C-15ECD697717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9964488"/>
              </p:ext>
            </p:extLst>
          </p:nvPr>
        </p:nvGraphicFramePr>
        <p:xfrm>
          <a:off x="252000" y="2700000"/>
          <a:ext cx="8712000" cy="349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Rechteck 28"/>
          <p:cNvSpPr/>
          <p:nvPr/>
        </p:nvSpPr>
        <p:spPr>
          <a:xfrm>
            <a:off x="0" y="116632"/>
            <a:ext cx="9144000" cy="5232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de-LU" sz="2800" b="1" cap="all" dirty="0">
                <a:solidFill>
                  <a:schemeClr val="bg1"/>
                </a:solidFill>
                <a:latin typeface="Arial Narrow" panose="020B0606020202030204" pitchFamily="34" charset="0"/>
              </a:rPr>
              <a:t>Statistik der TECHNISCHEN EINSÄTZE</a:t>
            </a:r>
          </a:p>
        </p:txBody>
      </p:sp>
      <p:grpSp>
        <p:nvGrpSpPr>
          <p:cNvPr id="70" name="Gruppieren 69"/>
          <p:cNvGrpSpPr/>
          <p:nvPr/>
        </p:nvGrpSpPr>
        <p:grpSpPr>
          <a:xfrm>
            <a:off x="457711" y="1008000"/>
            <a:ext cx="8173259" cy="1404000"/>
            <a:chOff x="457711" y="1008000"/>
            <a:chExt cx="8173259" cy="1404000"/>
          </a:xfrm>
        </p:grpSpPr>
        <p:sp>
          <p:nvSpPr>
            <p:cNvPr id="7" name="Plus 37"/>
            <p:cNvSpPr>
              <a:spLocks noChangeAspect="1"/>
            </p:cNvSpPr>
            <p:nvPr/>
          </p:nvSpPr>
          <p:spPr>
            <a:xfrm>
              <a:off x="1836000" y="1440000"/>
              <a:ext cx="540000" cy="540000"/>
            </a:xfrm>
            <a:prstGeom prst="mathPlus">
              <a:avLst/>
            </a:prstGeom>
            <a:solidFill>
              <a:schemeClr val="tx2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LU"/>
            </a:p>
          </p:txBody>
        </p:sp>
        <p:sp>
          <p:nvSpPr>
            <p:cNvPr id="9" name="Flèche droite 43"/>
            <p:cNvSpPr>
              <a:spLocks noChangeAspect="1"/>
            </p:cNvSpPr>
            <p:nvPr/>
          </p:nvSpPr>
          <p:spPr>
            <a:xfrm>
              <a:off x="3852000" y="1368000"/>
              <a:ext cx="684000" cy="684000"/>
            </a:xfrm>
            <a:prstGeom prst="rightArrow">
              <a:avLst/>
            </a:prstGeom>
            <a:solidFill>
              <a:schemeClr val="tx2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LU"/>
            </a:p>
          </p:txBody>
        </p:sp>
        <p:sp>
          <p:nvSpPr>
            <p:cNvPr id="12" name="Flèche droite 102"/>
            <p:cNvSpPr>
              <a:spLocks noChangeAspect="1"/>
            </p:cNvSpPr>
            <p:nvPr/>
          </p:nvSpPr>
          <p:spPr>
            <a:xfrm>
              <a:off x="6264000" y="1368000"/>
              <a:ext cx="684000" cy="684000"/>
            </a:xfrm>
            <a:prstGeom prst="rightArrow">
              <a:avLst/>
            </a:prstGeom>
            <a:solidFill>
              <a:schemeClr val="tx2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LU"/>
            </a:p>
          </p:txBody>
        </p:sp>
        <p:grpSp>
          <p:nvGrpSpPr>
            <p:cNvPr id="50" name="Groupe 91"/>
            <p:cNvGrpSpPr>
              <a:grpSpLocks noChangeAspect="1"/>
            </p:cNvGrpSpPr>
            <p:nvPr/>
          </p:nvGrpSpPr>
          <p:grpSpPr>
            <a:xfrm>
              <a:off x="457711" y="1080000"/>
              <a:ext cx="1304549" cy="1152000"/>
              <a:chOff x="0" y="0"/>
              <a:chExt cx="897222" cy="791845"/>
            </a:xfrm>
          </p:grpSpPr>
          <p:sp>
            <p:nvSpPr>
              <p:cNvPr id="51" name="Ellipse 50"/>
              <p:cNvSpPr/>
              <p:nvPr/>
            </p:nvSpPr>
            <p:spPr>
              <a:xfrm>
                <a:off x="105377" y="0"/>
                <a:ext cx="791690" cy="791845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LU"/>
              </a:p>
            </p:txBody>
          </p:sp>
          <p:sp>
            <p:nvSpPr>
              <p:cNvPr id="52" name="Text Box 39"/>
              <p:cNvSpPr txBox="1">
                <a:spLocks noChangeArrowheads="1"/>
              </p:cNvSpPr>
              <p:nvPr/>
            </p:nvSpPr>
            <p:spPr bwMode="auto">
              <a:xfrm>
                <a:off x="105377" y="418109"/>
                <a:ext cx="791845" cy="3333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de-DE" sz="1100" b="1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Technische</a:t>
                </a:r>
                <a:endParaRPr lang="fr-LU" sz="1100" b="1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de-DE" sz="1100" b="1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Hilfsleistung</a:t>
                </a:r>
                <a:endParaRPr lang="fr-LU" sz="1100" b="1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de-DE" sz="800" b="1" dirty="0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L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3" name="Image 94" descr="C:\Users\lyri\Pictures\Image1.png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275340"/>
                <a:ext cx="246380" cy="25146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4" name="Text Box 46"/>
              <p:cNvSpPr txBox="1">
                <a:spLocks noChangeArrowheads="1"/>
              </p:cNvSpPr>
              <p:nvPr/>
            </p:nvSpPr>
            <p:spPr bwMode="auto">
              <a:xfrm>
                <a:off x="105377" y="163165"/>
                <a:ext cx="791845" cy="30738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2400" b="1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1.743</a:t>
                </a:r>
                <a:endParaRPr lang="fr-LU" sz="2400" b="1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5" name="Groupe 96"/>
            <p:cNvGrpSpPr>
              <a:grpSpLocks noChangeAspect="1"/>
            </p:cNvGrpSpPr>
            <p:nvPr/>
          </p:nvGrpSpPr>
          <p:grpSpPr>
            <a:xfrm>
              <a:off x="2360880" y="1080000"/>
              <a:ext cx="1304550" cy="1152000"/>
              <a:chOff x="0" y="0"/>
              <a:chExt cx="897222" cy="791845"/>
            </a:xfrm>
          </p:grpSpPr>
          <p:sp>
            <p:nvSpPr>
              <p:cNvPr id="56" name="Ellipse 55"/>
              <p:cNvSpPr/>
              <p:nvPr/>
            </p:nvSpPr>
            <p:spPr>
              <a:xfrm>
                <a:off x="105377" y="0"/>
                <a:ext cx="791690" cy="791845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LU"/>
              </a:p>
            </p:txBody>
          </p:sp>
          <p:sp>
            <p:nvSpPr>
              <p:cNvPr id="57" name="Text Box 39"/>
              <p:cNvSpPr txBox="1">
                <a:spLocks noChangeArrowheads="1"/>
              </p:cNvSpPr>
              <p:nvPr/>
            </p:nvSpPr>
            <p:spPr bwMode="auto">
              <a:xfrm>
                <a:off x="105377" y="418109"/>
                <a:ext cx="791845" cy="3333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de-DE" sz="1100" b="1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Nachbarliche</a:t>
                </a:r>
                <a:endParaRPr lang="fr-LU" sz="1100" b="1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de-DE" sz="1100" b="1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Hilfsleistung</a:t>
                </a:r>
                <a:endParaRPr lang="fr-LU" sz="1100" b="1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de-DE" sz="800" b="1" dirty="0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L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de-DE" sz="800" b="1" dirty="0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L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8" name="Image 99" descr="C:\Users\lyri\Pictures\Image1.png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275340"/>
                <a:ext cx="246380" cy="25146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9" name="Text Box 46"/>
              <p:cNvSpPr txBox="1">
                <a:spLocks noChangeArrowheads="1"/>
              </p:cNvSpPr>
              <p:nvPr/>
            </p:nvSpPr>
            <p:spPr bwMode="auto">
              <a:xfrm>
                <a:off x="105377" y="163165"/>
                <a:ext cx="791845" cy="30738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800" b="1" dirty="0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104</a:t>
                </a:r>
                <a:endParaRPr lang="fr-L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0" name="Groupe 101"/>
            <p:cNvGrpSpPr>
              <a:grpSpLocks noChangeAspect="1"/>
            </p:cNvGrpSpPr>
            <p:nvPr/>
          </p:nvGrpSpPr>
          <p:grpSpPr>
            <a:xfrm>
              <a:off x="4517575" y="1008000"/>
              <a:ext cx="1589919" cy="1404000"/>
              <a:chOff x="0" y="0"/>
              <a:chExt cx="897222" cy="791845"/>
            </a:xfrm>
          </p:grpSpPr>
          <p:sp>
            <p:nvSpPr>
              <p:cNvPr id="61" name="Ellipse 60"/>
              <p:cNvSpPr/>
              <p:nvPr/>
            </p:nvSpPr>
            <p:spPr>
              <a:xfrm>
                <a:off x="105377" y="0"/>
                <a:ext cx="791690" cy="791845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LU"/>
              </a:p>
            </p:txBody>
          </p:sp>
          <p:sp>
            <p:nvSpPr>
              <p:cNvPr id="62" name="Text Box 39"/>
              <p:cNvSpPr txBox="1">
                <a:spLocks noChangeArrowheads="1"/>
              </p:cNvSpPr>
              <p:nvPr/>
            </p:nvSpPr>
            <p:spPr bwMode="auto">
              <a:xfrm>
                <a:off x="105377" y="418109"/>
                <a:ext cx="791845" cy="3333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de-DE" sz="1600" b="1" kern="400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Gesamt</a:t>
                </a:r>
                <a:endParaRPr lang="fr-LU" sz="1600" b="1" kern="400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63" name="Image 104" descr="C:\Users\lyri\Pictures\Image1.png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275340"/>
                <a:ext cx="246380" cy="25146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4" name="Text Box 46"/>
              <p:cNvSpPr txBox="1">
                <a:spLocks noChangeArrowheads="1"/>
              </p:cNvSpPr>
              <p:nvPr/>
            </p:nvSpPr>
            <p:spPr bwMode="auto">
              <a:xfrm>
                <a:off x="105377" y="163165"/>
                <a:ext cx="791845" cy="30738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3200" b="1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1.847</a:t>
                </a:r>
                <a:endParaRPr lang="fr-LU" sz="3200" b="1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5" name="Groupe 106"/>
            <p:cNvGrpSpPr>
              <a:grpSpLocks noChangeAspect="1"/>
            </p:cNvGrpSpPr>
            <p:nvPr/>
          </p:nvGrpSpPr>
          <p:grpSpPr>
            <a:xfrm>
              <a:off x="7041051" y="1008000"/>
              <a:ext cx="1589919" cy="1404000"/>
              <a:chOff x="0" y="0"/>
              <a:chExt cx="897222" cy="791845"/>
            </a:xfrm>
          </p:grpSpPr>
          <p:sp>
            <p:nvSpPr>
              <p:cNvPr id="66" name="Ellipse 65"/>
              <p:cNvSpPr/>
              <p:nvPr/>
            </p:nvSpPr>
            <p:spPr>
              <a:xfrm>
                <a:off x="105377" y="0"/>
                <a:ext cx="791690" cy="791845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LU"/>
              </a:p>
            </p:txBody>
          </p:sp>
          <p:sp>
            <p:nvSpPr>
              <p:cNvPr id="67" name="Text Box 39"/>
              <p:cNvSpPr txBox="1">
                <a:spLocks noChangeArrowheads="1"/>
              </p:cNvSpPr>
              <p:nvPr/>
            </p:nvSpPr>
            <p:spPr bwMode="auto">
              <a:xfrm>
                <a:off x="105377" y="418109"/>
                <a:ext cx="791845" cy="3333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de-DE" sz="1600" b="1" kern="400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Einsatz-</a:t>
                </a:r>
                <a:endParaRPr lang="fr-LU" sz="1600" b="1" kern="400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de-DE" sz="1600" b="1" kern="400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stunden</a:t>
                </a:r>
                <a:endParaRPr lang="fr-LU" sz="1600" b="1" kern="400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de-DE" sz="800" b="1" dirty="0">
                    <a:effectLst/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fr-L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68" name="Image 10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277969"/>
                <a:ext cx="246380" cy="246201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9" name="Text Box 46"/>
              <p:cNvSpPr txBox="1">
                <a:spLocks noChangeArrowheads="1"/>
              </p:cNvSpPr>
              <p:nvPr/>
            </p:nvSpPr>
            <p:spPr bwMode="auto">
              <a:xfrm>
                <a:off x="105377" y="163165"/>
                <a:ext cx="791845" cy="30738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3200" b="1" dirty="0">
                    <a:latin typeface="Arial Narrow" panose="020B0606020202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17.557</a:t>
                </a:r>
                <a:endParaRPr lang="fr-LU" sz="3200" b="1" dirty="0">
                  <a:latin typeface="Arial Narrow" panose="020B0606020202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37142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INSTR_PPT_Template_ASS_VdL_vers_définitive">
  <a:themeElements>
    <a:clrScheme name="Nuances de gri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u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Question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Fi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INSTR_PPT_Template_ASS_VdL_vers_définitive</Template>
  <TotalTime>0</TotalTime>
  <Words>831</Words>
  <Application>Microsoft Office PowerPoint</Application>
  <PresentationFormat>Bildschirmpräsentation (4:3)</PresentationFormat>
  <Paragraphs>598</Paragraphs>
  <Slides>16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4</vt:i4>
      </vt:variant>
      <vt:variant>
        <vt:lpstr>Folientitel</vt:lpstr>
      </vt:variant>
      <vt:variant>
        <vt:i4>16</vt:i4>
      </vt:variant>
    </vt:vector>
  </HeadingPairs>
  <TitlesOfParts>
    <vt:vector size="25" baseType="lpstr">
      <vt:lpstr>Arial</vt:lpstr>
      <vt:lpstr>Arial Narrow</vt:lpstr>
      <vt:lpstr>Calibri</vt:lpstr>
      <vt:lpstr>Garamond</vt:lpstr>
      <vt:lpstr>Times New Roman</vt:lpstr>
      <vt:lpstr>INSTR_PPT_Template_ASS_VdL_vers_définitive</vt:lpstr>
      <vt:lpstr>Contenu</vt:lpstr>
      <vt:lpstr>Questions</vt:lpstr>
      <vt:lpstr>Fin</vt:lpstr>
      <vt:lpstr>JAHRESABSCHLUSS 2016 REGION NORDEN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CTIE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Robi Clesen</dc:creator>
  <cp:lastModifiedBy>Risch Lynn</cp:lastModifiedBy>
  <cp:revision>48</cp:revision>
  <dcterms:created xsi:type="dcterms:W3CDTF">2016-09-08T12:14:08Z</dcterms:created>
  <dcterms:modified xsi:type="dcterms:W3CDTF">2017-03-27T08:00:08Z</dcterms:modified>
</cp:coreProperties>
</file>